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4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38.png" ContentType="image/png"/>
  <Override PartName="/ppt/media/image8.png" ContentType="image/png"/>
  <Override PartName="/ppt/media/image13.png" ContentType="image/png"/>
  <Override PartName="/ppt/media/image44.jpeg" ContentType="image/jpe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33.jpeg" ContentType="image/jpeg"/>
  <Override PartName="/ppt/media/image27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63D0EB6-C577-4702-8365-AC11E679E10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latin typeface="Arial"/>
              </a:rPr>
              <a:t>segway</a:t>
            </a:r>
            <a:r>
              <a:rPr b="0" lang="ko" sz="1100" spc="-1" strike="noStrike">
                <a:latin typeface="Arial"/>
              </a:rPr>
              <a:t>는 유선으로 제어하지만 우리는 무선 통신으로 구현함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latin typeface="Arial"/>
              </a:rPr>
              <a:t>-&gt; segway</a:t>
            </a:r>
            <a:r>
              <a:rPr b="0" lang="ko" sz="1100" spc="-1" strike="noStrike">
                <a:latin typeface="Arial"/>
              </a:rPr>
              <a:t>와 무인이동체와 기술적인 부분에서 유사한 부분이 있다고 생각했고</a:t>
            </a:r>
            <a:r>
              <a:rPr b="0" lang="en-US" sz="1100" spc="-1" strike="noStrike">
                <a:latin typeface="Arial"/>
              </a:rPr>
              <a:t>, </a:t>
            </a:r>
            <a:r>
              <a:rPr b="0" lang="ko" sz="1100" spc="-1" strike="noStrike">
                <a:latin typeface="Arial"/>
              </a:rPr>
              <a:t>이번 프로젝트에서 다양한 기술을 배워보고자 하였기 때문에 무인이동체 기술인 무선제어를 프로젝트에 적용시켜보았다</a:t>
            </a:r>
            <a:r>
              <a:rPr b="0" lang="en-US" sz="1100" spc="-1" strike="noStrike">
                <a:latin typeface="Arial"/>
              </a:rPr>
              <a:t>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segway</a:t>
            </a:r>
            <a:r>
              <a:rPr b="0" lang="ko" sz="1100" spc="-1" strike="noStrike">
                <a:solidFill>
                  <a:srgbClr val="000000"/>
                </a:solidFill>
                <a:latin typeface="Arial"/>
              </a:rPr>
              <a:t>는 유선으로 제어하지만 우리는 무선 통신으로 구현함</a:t>
            </a:r>
            <a:endParaRPr b="0" lang="en-US" sz="11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-&gt; segway</a:t>
            </a:r>
            <a:r>
              <a:rPr b="0" lang="ko" sz="1100" spc="-1" strike="noStrike">
                <a:solidFill>
                  <a:srgbClr val="000000"/>
                </a:solidFill>
                <a:latin typeface="Arial"/>
              </a:rPr>
              <a:t>와 무인이동체가 기술적으로 유사한 부분이 있다고 생각했고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0" lang="ko" sz="1100" spc="-1" strike="noStrike">
                <a:solidFill>
                  <a:srgbClr val="000000"/>
                </a:solidFill>
                <a:latin typeface="Arial"/>
              </a:rPr>
              <a:t>이번 프로젝트에서 다양한 기술을 배워보고자 하였기 때문에 무인이동체 기술인 무선 제어를 프로젝트에 적용시켜보았다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latin typeface="Arial"/>
              </a:rPr>
              <a:t>5</a:t>
            </a:r>
            <a:r>
              <a:rPr b="0" lang="ko" sz="1100" spc="-1" strike="noStrike">
                <a:latin typeface="Arial"/>
              </a:rPr>
              <a:t>번 </a:t>
            </a:r>
            <a:r>
              <a:rPr b="0" lang="en-US" sz="1100" spc="-1" strike="noStrike">
                <a:latin typeface="Arial"/>
              </a:rPr>
              <a:t>-&gt; MPU, esp32-s3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788A9F0-6739-4E58-B10D-71E88F04B18E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DFC5EA1-DCDF-4359-9688-C736C75132FF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E070123-BDC6-4C8D-B1B9-D75A1121716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F86F852-8E28-418E-8B57-CE47E902FA06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1F73E0-4A10-417E-849B-658FC8C152B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4AF53F-0DA6-44DE-9358-C85584523211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D584B8-B2F7-437B-B4EA-64B845DCFDAF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69BB49-355F-4353-8278-F75505417A78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4ED1F5-7200-4AD9-B707-86B8A5DF6278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C8FC27-D7E6-42C2-B3FE-C1494119F9ED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B773F4-93EE-4DEE-BB74-4CD428E39230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BCABF3-5A42-42CF-9F8B-0652324E4598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365623-23DA-4A3F-8F0E-3E59C3AF4079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F4B5AF-792A-4C8B-8F5C-1DFCD2CD13A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41AAD5-5F4A-4F82-AC73-480312280EBE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C6EFF5-E44E-43F0-AB5F-7EB503F60933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4CB033-6045-468F-9C5F-50EE8E34774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3405FF4-7A06-45AC-9724-4EF533A9A64A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BE4E81-AAC1-4C57-AB3A-1BBCC7CDC6D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955358D-4C73-426A-A3FA-C0B06B0056DE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4AD2B04-7FF6-41FF-9C79-E28F6BAFD27E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BC95E76-6CF7-4FA1-AFFA-5177B3308AE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4E920C5-E23B-4AD5-B94F-E1216AE2EE61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DBD0F01-A71A-45D5-8065-B6B74CC6BA6B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A9A3015-0CC5-4320-8632-FA0A29DCCA78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17F62CB-5277-48ED-BB24-1E5B2C8B898D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www.lucidchart.com/blog/how-to-give-feedback" TargetMode="External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uXnDwojRb1g&amp;ab_channel=NorthwesternRobotics" TargetMode="Externa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https://www.thoughtco.com/dean-kamen-profile-1992041" TargetMode="External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github.com/espressif/arduino-esp32/blob/master/libraries/Wire/src/Wire.h" TargetMode="External"/><Relationship Id="rId2" Type="http://schemas.openxmlformats.org/officeDocument/2006/relationships/hyperlink" Target="https://github.com/espressif/arduino-esp32/blob/master/libraries/WiFi/src/WiFi.h" TargetMode="External"/><Relationship Id="rId3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://drive.google.com/file/d/1FQ9vT2Ac9UQv6-g460o_QDL_5mykztkN/view" TargetMode="External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hyperlink" Target="https://github.com/jrowberg/i2cdevlib/tree/master/Arduino/MPU6050" TargetMode="External"/><Relationship Id="rId5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://drive.google.com/file/d/1kFZMspJ-dK9ybLIwTHeWd8uLMf-JElvf/view" TargetMode="External"/><Relationship Id="rId2" Type="http://schemas.openxmlformats.org/officeDocument/2006/relationships/image" Target="../media/image32.png"/><Relationship Id="rId3" Type="http://schemas.openxmlformats.org/officeDocument/2006/relationships/hyperlink" Target="http://drive.google.com/file/d/1DACSA2d4o48Ad9J6T89tWYak01XWrwH5/view" TargetMode="External"/><Relationship Id="rId4" Type="http://schemas.openxmlformats.org/officeDocument/2006/relationships/image" Target="../media/image33.jpeg"/><Relationship Id="rId5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://drive.google.com/file/d/1hTRRFd_Sp30Fc1S8ToLaPCwiadjY9_My/view" TargetMode="External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s://www.youtube.com/watch?v=ygrsIqWOh3Y&amp;t=679s&amp;ab_channel=DroneBotWorkshop" TargetMode="External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Self Balancing Robot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95959"/>
                </a:solidFill>
                <a:latin typeface="Arial"/>
                <a:ea typeface="Arial"/>
              </a:rPr>
              <a:t>10. 30. 2023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subTitle"/>
          </p:nvPr>
        </p:nvSpPr>
        <p:spPr>
          <a:xfrm>
            <a:off x="311760" y="366372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63000"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5</a:t>
            </a:r>
            <a:r>
              <a:rPr b="0" lang="ko" sz="2100" spc="-1" strike="noStrike">
                <a:solidFill>
                  <a:srgbClr val="595959"/>
                </a:solidFill>
                <a:latin typeface="Arial"/>
                <a:ea typeface="Arial"/>
              </a:rPr>
              <a:t>조 몰라용</a:t>
            </a:r>
            <a:endParaRPr b="0" lang="en-US" sz="21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100" spc="-1" strike="noStrike">
                <a:solidFill>
                  <a:srgbClr val="595959"/>
                </a:solidFill>
                <a:latin typeface="Arial"/>
                <a:ea typeface="Arial"/>
              </a:rPr>
              <a:t>조홍기</a:t>
            </a:r>
            <a:endParaRPr b="0" lang="en-US" sz="21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100" spc="-1" strike="noStrike">
                <a:solidFill>
                  <a:srgbClr val="595959"/>
                </a:solidFill>
                <a:latin typeface="Arial"/>
                <a:ea typeface="Arial"/>
              </a:rPr>
              <a:t>문서영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Gyroscope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내부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18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9000"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MEMS</a:t>
            </a:r>
            <a:r>
              <a:rPr b="1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(micro-electromechanical systems): </a:t>
            </a:r>
            <a:r>
              <a:rPr b="0" lang="ko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미세전자제어기술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Coriolis Force: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코리올리 힘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전향력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지구의 자전으로 생기는 겉보기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힘 </a:t>
            </a: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(</a:t>
            </a:r>
            <a:r>
              <a:rPr b="0" lang="ko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관성력</a:t>
            </a: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Google Shape;137;p22" descr=""/>
          <p:cNvPicPr/>
          <p:nvPr/>
        </p:nvPicPr>
        <p:blipFill>
          <a:blip r:embed="rId1"/>
          <a:stretch/>
        </p:blipFill>
        <p:spPr>
          <a:xfrm>
            <a:off x="4799520" y="2723760"/>
            <a:ext cx="4344120" cy="241920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38;p22" descr=""/>
          <p:cNvPicPr/>
          <p:nvPr/>
        </p:nvPicPr>
        <p:blipFill>
          <a:blip r:embed="rId2"/>
          <a:stretch/>
        </p:blipFill>
        <p:spPr>
          <a:xfrm>
            <a:off x="0" y="2723760"/>
            <a:ext cx="4133520" cy="241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0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작심삼일도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번 하면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년… 하지만 피드백이 없다면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Google Shape;144;p23" descr=""/>
          <p:cNvPicPr/>
          <p:nvPr/>
        </p:nvPicPr>
        <p:blipFill>
          <a:blip r:embed="rId1"/>
          <a:stretch/>
        </p:blipFill>
        <p:spPr>
          <a:xfrm>
            <a:off x="3755160" y="2720160"/>
            <a:ext cx="5168520" cy="2180160"/>
          </a:xfrm>
          <a:prstGeom prst="rect">
            <a:avLst/>
          </a:prstGeom>
          <a:ln w="0">
            <a:noFill/>
          </a:ln>
        </p:spPr>
      </p:pic>
      <p:sp>
        <p:nvSpPr>
          <p:cNvPr id="135" name="Google Shape;145;p23"/>
          <p:cNvSpPr/>
          <p:nvPr/>
        </p:nvSpPr>
        <p:spPr>
          <a:xfrm>
            <a:off x="5110560" y="4841280"/>
            <a:ext cx="304956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https://www.lucidchart.com/blog/how-to-give-feedback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36" name="Google Shape;146;p23" descr=""/>
          <p:cNvPicPr/>
          <p:nvPr/>
        </p:nvPicPr>
        <p:blipFill>
          <a:blip r:embed="rId3"/>
          <a:stretch/>
        </p:blipFill>
        <p:spPr>
          <a:xfrm>
            <a:off x="311760" y="1144800"/>
            <a:ext cx="3296520" cy="246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그래서 자동제어에서도 피드백이 중요합니다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311760" y="1208880"/>
            <a:ext cx="8520120" cy="2747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374151"/>
              </a:buClr>
              <a:buFont typeface="Roboto"/>
              <a:buChar char="-"/>
            </a:pPr>
            <a:r>
              <a:rPr b="1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자동제어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: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미리 정의된 목표를 달성하기 위해 제어 과정을 자동화하는 데 사용되는 시스템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374151"/>
              </a:buClr>
              <a:buFont typeface="Roboto"/>
              <a:buChar char="-"/>
            </a:pP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자동 제어 시스템에서 사용되는 일반적인 피드백 제어 알고리즘이 </a:t>
            </a:r>
            <a:r>
              <a:rPr b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PID </a:t>
            </a:r>
            <a:r>
              <a:rPr b="1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제어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374151"/>
              </a:buClr>
              <a:buFont typeface="Roboto"/>
              <a:buChar char="-"/>
            </a:pPr>
            <a:r>
              <a:rPr b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PID </a:t>
            </a:r>
            <a:r>
              <a:rPr b="1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제어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: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제어 시스템이 원하는 </a:t>
            </a:r>
            <a:r>
              <a:rPr b="1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목표 값을 유지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 또는 </a:t>
            </a:r>
            <a:r>
              <a:rPr b="1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목표 값을 따라가도록 조절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하는 데 사용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374151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Proportional (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비례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), Integral (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적분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), Derivative (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미분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)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세 가지 구성 요소 조합하여 제어 출력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20000"/>
              </a:lnSpc>
              <a:buClr>
                <a:srgbClr val="374151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202122"/>
                </a:solidFill>
                <a:latin typeface="Arial"/>
                <a:ea typeface="Arial"/>
              </a:rPr>
              <a:t>제어하고자 하는 대상의 출력값</a:t>
            </a:r>
            <a:r>
              <a:rPr b="0" lang="en-US" sz="1600" spc="-1" strike="noStrike">
                <a:solidFill>
                  <a:srgbClr val="202122"/>
                </a:solidFill>
                <a:latin typeface="Arial"/>
                <a:ea typeface="Arial"/>
              </a:rPr>
              <a:t>(output)</a:t>
            </a:r>
            <a:r>
              <a:rPr b="0" lang="ko" sz="1600" spc="-1" strike="noStrike">
                <a:solidFill>
                  <a:srgbClr val="202122"/>
                </a:solidFill>
                <a:latin typeface="Arial"/>
                <a:ea typeface="Arial"/>
              </a:rPr>
              <a:t>을 측정하여 이를 원하고자 하는 참조값</a:t>
            </a:r>
            <a:r>
              <a:rPr b="0" lang="en-US" sz="1600" spc="-1" strike="noStrike">
                <a:solidFill>
                  <a:srgbClr val="202122"/>
                </a:solidFill>
                <a:latin typeface="Arial"/>
                <a:ea typeface="Arial"/>
              </a:rPr>
              <a:t>(reference value) </a:t>
            </a:r>
            <a:r>
              <a:rPr b="0" lang="ko" sz="1600" spc="-1" strike="noStrike">
                <a:solidFill>
                  <a:srgbClr val="202122"/>
                </a:solidFill>
                <a:latin typeface="Arial"/>
                <a:ea typeface="Arial"/>
              </a:rPr>
              <a:t>혹은 설정값</a:t>
            </a:r>
            <a:r>
              <a:rPr b="0" lang="en-US" sz="1600" spc="-1" strike="noStrike">
                <a:solidFill>
                  <a:srgbClr val="202122"/>
                </a:solidFill>
                <a:latin typeface="Arial"/>
                <a:ea typeface="Arial"/>
              </a:rPr>
              <a:t>(Set Point)</a:t>
            </a:r>
            <a:r>
              <a:rPr b="0" lang="ko" sz="1600" spc="-1" strike="noStrike">
                <a:solidFill>
                  <a:srgbClr val="202122"/>
                </a:solidFill>
                <a:latin typeface="Arial"/>
                <a:ea typeface="Arial"/>
              </a:rPr>
              <a:t>과 비교하여 오차</a:t>
            </a:r>
            <a:r>
              <a:rPr b="0" lang="en-US" sz="1600" spc="-1" strike="noStrike">
                <a:solidFill>
                  <a:srgbClr val="202122"/>
                </a:solidFill>
                <a:latin typeface="Arial"/>
                <a:ea typeface="Arial"/>
              </a:rPr>
              <a:t>(error)</a:t>
            </a:r>
            <a:r>
              <a:rPr b="0" lang="ko" sz="1600" spc="-1" strike="noStrike">
                <a:solidFill>
                  <a:srgbClr val="202122"/>
                </a:solidFill>
                <a:latin typeface="Arial"/>
                <a:ea typeface="Arial"/>
              </a:rPr>
              <a:t>를 계산하고</a:t>
            </a:r>
            <a:r>
              <a:rPr b="0" lang="en-US" sz="1600" spc="-1" strike="noStrike">
                <a:solidFill>
                  <a:srgbClr val="202122"/>
                </a:solidFill>
                <a:latin typeface="Arial"/>
                <a:ea typeface="Arial"/>
              </a:rPr>
              <a:t>, </a:t>
            </a:r>
            <a:r>
              <a:rPr b="0" lang="ko" sz="1600" spc="-1" strike="noStrike">
                <a:solidFill>
                  <a:srgbClr val="202122"/>
                </a:solidFill>
                <a:latin typeface="Arial"/>
                <a:ea typeface="Arial"/>
              </a:rPr>
              <a:t>이 오차값을 이용하여 제어에 필요한 제어값을 계산하는 구조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20000"/>
              </a:lnSpc>
              <a:buClr>
                <a:srgbClr val="374151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PID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제어는 온도 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/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속도 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/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위치 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/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압력 및 다른 자동 제어 시스템에 효과적으로 적용 가능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일반적인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PID Control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수식과 구조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311760" y="3379680"/>
            <a:ext cx="8520120" cy="1645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20000"/>
              </a:lnSpc>
              <a:spcBef>
                <a:spcPts val="1400"/>
              </a:spcBef>
              <a:buClr>
                <a:srgbClr val="374151"/>
              </a:buClr>
              <a:buFont typeface="Roboto"/>
              <a:buChar char="-"/>
            </a:pPr>
            <a:r>
              <a:rPr b="1" i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U</a:t>
            </a:r>
            <a:r>
              <a:rPr b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(</a:t>
            </a:r>
            <a:r>
              <a:rPr b="1" i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t</a:t>
            </a:r>
            <a:r>
              <a:rPr b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)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: 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제어 출력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20000"/>
              </a:lnSpc>
              <a:buClr>
                <a:srgbClr val="374151"/>
              </a:buClr>
              <a:buFont typeface="Roboto"/>
              <a:buChar char="-"/>
            </a:pPr>
            <a:r>
              <a:rPr b="1" i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e</a:t>
            </a:r>
            <a:r>
              <a:rPr b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(</a:t>
            </a:r>
            <a:r>
              <a:rPr b="1" i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t</a:t>
            </a:r>
            <a:r>
              <a:rPr b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)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: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현재 오차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,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즉 원하는 목표 값과 현재 프로세스 변수 값의 차이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20000"/>
              </a:lnSpc>
              <a:buClr>
                <a:srgbClr val="374151"/>
              </a:buClr>
              <a:buFont typeface="Roboto"/>
              <a:buChar char="-"/>
            </a:pPr>
            <a:r>
              <a:rPr b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K</a:t>
            </a:r>
            <a:r>
              <a:rPr b="1" lang="en-US" sz="1600" spc="-1" strike="noStrike" baseline="-25000">
                <a:solidFill>
                  <a:srgbClr val="374151"/>
                </a:solidFill>
                <a:latin typeface="Arial"/>
                <a:ea typeface="Arial"/>
              </a:rPr>
              <a:t>p</a:t>
            </a:r>
            <a:r>
              <a:rPr b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, K</a:t>
            </a:r>
            <a:r>
              <a:rPr b="1" lang="en-US" sz="1600" spc="-1" strike="noStrike" baseline="-25000">
                <a:solidFill>
                  <a:srgbClr val="374151"/>
                </a:solidFill>
                <a:latin typeface="Arial"/>
                <a:ea typeface="Arial"/>
              </a:rPr>
              <a:t>i</a:t>
            </a:r>
            <a:r>
              <a:rPr b="1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, K</a:t>
            </a:r>
            <a:r>
              <a:rPr b="1" lang="en-US" sz="1600" spc="-1" strike="noStrike" baseline="-25000">
                <a:solidFill>
                  <a:srgbClr val="374151"/>
                </a:solidFill>
                <a:latin typeface="Arial"/>
                <a:ea typeface="Arial"/>
              </a:rPr>
              <a:t>d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 :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각각 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P, I, D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제어 게인으로 조정 가능한 매개 변수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20000"/>
              </a:lnSpc>
              <a:buClr>
                <a:srgbClr val="374151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PID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제어의 성능은 매개 변수 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K</a:t>
            </a:r>
            <a:r>
              <a:rPr b="0" lang="en-US" sz="1600" spc="-1" strike="noStrike" baseline="-25000">
                <a:solidFill>
                  <a:srgbClr val="374151"/>
                </a:solidFill>
                <a:latin typeface="Arial"/>
                <a:ea typeface="Arial"/>
              </a:rPr>
              <a:t>p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, K</a:t>
            </a:r>
            <a:r>
              <a:rPr b="0" lang="en-US" sz="1600" spc="-1" strike="noStrike" baseline="-25000">
                <a:solidFill>
                  <a:srgbClr val="374151"/>
                </a:solidFill>
                <a:latin typeface="Arial"/>
                <a:ea typeface="Arial"/>
              </a:rPr>
              <a:t>i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, K</a:t>
            </a:r>
            <a:r>
              <a:rPr b="0" lang="en-US" sz="1600" spc="-1" strike="noStrike" baseline="-25000">
                <a:solidFill>
                  <a:srgbClr val="374151"/>
                </a:solidFill>
                <a:latin typeface="Arial"/>
                <a:ea typeface="Arial"/>
              </a:rPr>
              <a:t>d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를 조절하여 최적화될 수 있으며</a:t>
            </a:r>
            <a:r>
              <a:rPr b="0" lang="en-US" sz="1600" spc="-1" strike="noStrike">
                <a:solidFill>
                  <a:srgbClr val="374151"/>
                </a:solidFill>
                <a:latin typeface="Arial"/>
                <a:ea typeface="Arial"/>
              </a:rPr>
              <a:t>, </a:t>
            </a:r>
            <a:r>
              <a:rPr b="0" lang="ko" sz="1600" spc="-1" strike="noStrike">
                <a:solidFill>
                  <a:srgbClr val="374151"/>
                </a:solidFill>
                <a:latin typeface="Arial"/>
                <a:ea typeface="Arial"/>
              </a:rPr>
              <a:t>이를 튜닝하는 과정은 제어 시스템의 안정성과 반응 속도를 조절하는 중요한 역할을 함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Google Shape;159;p25" descr=""/>
          <p:cNvPicPr/>
          <p:nvPr/>
        </p:nvPicPr>
        <p:blipFill>
          <a:blip r:embed="rId1"/>
          <a:stretch/>
        </p:blipFill>
        <p:spPr>
          <a:xfrm>
            <a:off x="4297320" y="1133280"/>
            <a:ext cx="4534920" cy="2350440"/>
          </a:xfrm>
          <a:prstGeom prst="rect">
            <a:avLst/>
          </a:prstGeom>
          <a:ln w="0">
            <a:noFill/>
          </a:ln>
        </p:spPr>
      </p:pic>
      <p:pic>
        <p:nvPicPr>
          <p:cNvPr id="142" name="Google Shape;160;p25" descr=""/>
          <p:cNvPicPr/>
          <p:nvPr/>
        </p:nvPicPr>
        <p:blipFill>
          <a:blip r:embed="rId2"/>
          <a:srcRect l="0" t="32240" r="0" b="9225"/>
          <a:stretch/>
        </p:blipFill>
        <p:spPr>
          <a:xfrm>
            <a:off x="577440" y="1685520"/>
            <a:ext cx="3257280" cy="124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PID Tuning Method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11760" y="1445400"/>
            <a:ext cx="4450320" cy="312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Guess &amp; Check (with Physical H/W)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Model-Based Tuning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Linearization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등등 많은 방법이 있지만 제한된 시간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, 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재료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, 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환경으로 인해 물성치를 확인할 방법이 없어서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Guess &amp; Check method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를 선택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823280" y="1720800"/>
            <a:ext cx="4008960" cy="248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[White box Method]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[Grey box Method]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[Black box Method]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infer system from Input and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Empirical PID Tuning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Google Shape;173;p27"/>
          <p:cNvSpPr/>
          <p:nvPr/>
        </p:nvSpPr>
        <p:spPr>
          <a:xfrm>
            <a:off x="5547600" y="144360"/>
            <a:ext cx="3406320" cy="2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Empirical PID gain tuning (Kevin Lynch)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8" name="Google Shape;174;p27" descr=""/>
          <p:cNvPicPr/>
          <p:nvPr/>
        </p:nvPicPr>
        <p:blipFill>
          <a:blip r:embed="rId2"/>
          <a:srcRect l="0" t="0" r="49111" b="0"/>
          <a:stretch/>
        </p:blipFill>
        <p:spPr>
          <a:xfrm>
            <a:off x="152280" y="1077840"/>
            <a:ext cx="1679040" cy="1855440"/>
          </a:xfrm>
          <a:prstGeom prst="rect">
            <a:avLst/>
          </a:prstGeom>
          <a:ln w="0">
            <a:noFill/>
          </a:ln>
        </p:spPr>
      </p:pic>
      <p:pic>
        <p:nvPicPr>
          <p:cNvPr id="149" name="Google Shape;175;p27" descr=""/>
          <p:cNvPicPr/>
          <p:nvPr/>
        </p:nvPicPr>
        <p:blipFill>
          <a:blip r:embed="rId3"/>
          <a:stretch/>
        </p:blipFill>
        <p:spPr>
          <a:xfrm>
            <a:off x="2144520" y="1099440"/>
            <a:ext cx="3223440" cy="1812240"/>
          </a:xfrm>
          <a:prstGeom prst="rect">
            <a:avLst/>
          </a:prstGeom>
          <a:ln w="0">
            <a:noFill/>
          </a:ln>
        </p:spPr>
      </p:pic>
      <p:pic>
        <p:nvPicPr>
          <p:cNvPr id="150" name="Google Shape;176;p27" descr=""/>
          <p:cNvPicPr/>
          <p:nvPr/>
        </p:nvPicPr>
        <p:blipFill>
          <a:blip r:embed="rId4"/>
          <a:stretch/>
        </p:blipFill>
        <p:spPr>
          <a:xfrm>
            <a:off x="5681160" y="1099440"/>
            <a:ext cx="3223440" cy="1812240"/>
          </a:xfrm>
          <a:prstGeom prst="rect">
            <a:avLst/>
          </a:prstGeom>
          <a:ln w="0">
            <a:noFill/>
          </a:ln>
        </p:spPr>
      </p:pic>
      <p:pic>
        <p:nvPicPr>
          <p:cNvPr id="151" name="Google Shape;177;p27" descr=""/>
          <p:cNvPicPr/>
          <p:nvPr/>
        </p:nvPicPr>
        <p:blipFill>
          <a:blip r:embed="rId5"/>
          <a:srcRect l="0" t="0" r="48268" b="0"/>
          <a:stretch/>
        </p:blipFill>
        <p:spPr>
          <a:xfrm>
            <a:off x="152280" y="3178440"/>
            <a:ext cx="1679040" cy="181224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178;p27" descr=""/>
          <p:cNvPicPr/>
          <p:nvPr/>
        </p:nvPicPr>
        <p:blipFill>
          <a:blip r:embed="rId6"/>
          <a:stretch/>
        </p:blipFill>
        <p:spPr>
          <a:xfrm>
            <a:off x="2144520" y="3178440"/>
            <a:ext cx="3223440" cy="181224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179;p27" descr=""/>
          <p:cNvPicPr/>
          <p:nvPr/>
        </p:nvPicPr>
        <p:blipFill>
          <a:blip r:embed="rId7"/>
          <a:stretch/>
        </p:blipFill>
        <p:spPr>
          <a:xfrm>
            <a:off x="5681160" y="3178440"/>
            <a:ext cx="3223440" cy="181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ESP32-S3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듀얼코어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0.24Ghz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WIFI 802.11 b/g/n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BLE 5.0 (Up to 2Mbps)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많은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GPIO, SPI, UART 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포트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 OTG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등등 활용도가 좋음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Google Shape;186;p28" descr=""/>
          <p:cNvPicPr/>
          <p:nvPr/>
        </p:nvPicPr>
        <p:blipFill>
          <a:blip r:embed="rId1"/>
          <a:stretch/>
        </p:blipFill>
        <p:spPr>
          <a:xfrm>
            <a:off x="4348800" y="508680"/>
            <a:ext cx="4132440" cy="412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ESP32-S3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Google Shape;192;p29" descr=""/>
          <p:cNvPicPr/>
          <p:nvPr/>
        </p:nvPicPr>
        <p:blipFill>
          <a:blip r:embed="rId1"/>
          <a:stretch/>
        </p:blipFill>
        <p:spPr>
          <a:xfrm>
            <a:off x="1615320" y="1155600"/>
            <a:ext cx="5912640" cy="341604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193;p29"/>
          <p:cNvSpPr/>
          <p:nvPr/>
        </p:nvSpPr>
        <p:spPr>
          <a:xfrm>
            <a:off x="2619360" y="2719440"/>
            <a:ext cx="340200" cy="30024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Google Shape;194;p29"/>
          <p:cNvSpPr/>
          <p:nvPr/>
        </p:nvSpPr>
        <p:spPr>
          <a:xfrm>
            <a:off x="359640" y="3307680"/>
            <a:ext cx="13053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통신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Serial (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보험용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BLE Advertiser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비동기식이라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12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초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(ESP32-S3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기준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마다 끊어짐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데이터 주고받기가 난해해서 포기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WIFI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TCP/IP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기반 통신 사용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HTTP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프로토콜 사용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WIFI 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Socket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통신 사용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TCP/IP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OSI 7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계층에서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계층의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TCP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와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계층의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IP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를 사용하는 통신 방식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HTTP, HTTPS, FTP,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온라인 클라이언트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/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서버 등 현재 가장 많이 사용되는 방식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장점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신뢰성 좋음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패킷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loss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체크가 쉬움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단점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네트워크 부하 생김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-&gt;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근래에는 빠른 통신 속도로 어느정도 보완됨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Google Shape;207;p31" descr=""/>
          <p:cNvPicPr/>
          <p:nvPr/>
        </p:nvPicPr>
        <p:blipFill>
          <a:blip r:embed="rId1"/>
          <a:stretch/>
        </p:blipFill>
        <p:spPr>
          <a:xfrm>
            <a:off x="1728000" y="3283920"/>
            <a:ext cx="5688000" cy="175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Self Balancing Robot </a:t>
            </a:r>
            <a:r>
              <a:rPr b="0" lang="en-US" sz="2250" spc="-1" strike="noStrike">
                <a:solidFill>
                  <a:srgbClr val="000000"/>
                </a:solidFill>
                <a:latin typeface="Arial"/>
                <a:ea typeface="Arial"/>
              </a:rPr>
              <a:t>(feat. Segway)</a:t>
            </a:r>
            <a:endParaRPr b="0" lang="en-US" sz="2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Google Shape;62;p14" descr=""/>
          <p:cNvPicPr/>
          <p:nvPr/>
        </p:nvPicPr>
        <p:blipFill>
          <a:blip r:embed="rId1"/>
          <a:stretch/>
        </p:blipFill>
        <p:spPr>
          <a:xfrm>
            <a:off x="5282640" y="2571840"/>
            <a:ext cx="3861000" cy="2571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63;p14" descr=""/>
          <p:cNvPicPr/>
          <p:nvPr/>
        </p:nvPicPr>
        <p:blipFill>
          <a:blip r:embed="rId2"/>
          <a:stretch/>
        </p:blipFill>
        <p:spPr>
          <a:xfrm>
            <a:off x="5286240" y="0"/>
            <a:ext cx="3857400" cy="257148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64;p14" descr=""/>
          <p:cNvPicPr/>
          <p:nvPr/>
        </p:nvPicPr>
        <p:blipFill>
          <a:blip r:embed="rId3"/>
          <a:stretch/>
        </p:blipFill>
        <p:spPr>
          <a:xfrm>
            <a:off x="837360" y="1450800"/>
            <a:ext cx="3223080" cy="2146680"/>
          </a:xfrm>
          <a:prstGeom prst="rect">
            <a:avLst/>
          </a:prstGeom>
          <a:ln w="0">
            <a:noFill/>
          </a:ln>
        </p:spPr>
      </p:pic>
      <p:sp>
        <p:nvSpPr>
          <p:cNvPr id="91" name="Google Shape;65;p14"/>
          <p:cNvSpPr/>
          <p:nvPr/>
        </p:nvSpPr>
        <p:spPr>
          <a:xfrm>
            <a:off x="896760" y="3597840"/>
            <a:ext cx="310428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https://www.thoughtco.com/dean-kamen-profile-1992041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2" name="Google Shape;66;p14"/>
          <p:cNvSpPr/>
          <p:nvPr/>
        </p:nvSpPr>
        <p:spPr>
          <a:xfrm>
            <a:off x="1292400" y="911880"/>
            <a:ext cx="219456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Dean Kamen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9120" y="3936240"/>
            <a:ext cx="5073120" cy="1072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7000"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향상된 기동성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(maneuverability)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과 안정감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(stability)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위치한 공간에서 방향 바꾸기와 좁은 공간을 정확히 주행하는것에 특화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HTTP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7" name="Google Shape;213;p32"/>
          <p:cNvGrpSpPr/>
          <p:nvPr/>
        </p:nvGrpSpPr>
        <p:grpSpPr>
          <a:xfrm>
            <a:off x="311760" y="1123200"/>
            <a:ext cx="4238280" cy="2896560"/>
            <a:chOff x="311760" y="1123200"/>
            <a:chExt cx="4238280" cy="2896560"/>
          </a:xfrm>
        </p:grpSpPr>
        <p:pic>
          <p:nvPicPr>
            <p:cNvPr id="168" name="Google Shape;214;p32" descr=""/>
            <p:cNvPicPr/>
            <p:nvPr/>
          </p:nvPicPr>
          <p:blipFill>
            <a:blip r:embed="rId1"/>
            <a:stretch/>
          </p:blipFill>
          <p:spPr>
            <a:xfrm>
              <a:off x="311760" y="1123200"/>
              <a:ext cx="4238280" cy="1285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9" name="Google Shape;215;p32" descr=""/>
            <p:cNvPicPr/>
            <p:nvPr/>
          </p:nvPicPr>
          <p:blipFill>
            <a:blip r:embed="rId2"/>
            <a:srcRect l="0" t="0" r="53644" b="0"/>
            <a:stretch/>
          </p:blipFill>
          <p:spPr>
            <a:xfrm>
              <a:off x="311760" y="2409120"/>
              <a:ext cx="4238280" cy="1610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0" name="Google Shape;216;p32"/>
          <p:cNvSpPr/>
          <p:nvPr/>
        </p:nvSpPr>
        <p:spPr>
          <a:xfrm>
            <a:off x="5533920" y="4020120"/>
            <a:ext cx="204300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3-way handshake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1" name="Google Shape;217;p32" descr=""/>
          <p:cNvPicPr/>
          <p:nvPr/>
        </p:nvPicPr>
        <p:blipFill>
          <a:blip r:embed="rId3"/>
          <a:stretch/>
        </p:blipFill>
        <p:spPr>
          <a:xfrm>
            <a:off x="5046480" y="1123200"/>
            <a:ext cx="3017880" cy="269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HTTP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좋고 속도도 나오는데 왜 안썼나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시나리오상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MPU6050 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센서값 계속 받아오며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모터 움직이는 동안에도 빠른 속도로 데이터를 주고받아야 하는데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GET 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요청 여러번 보내면 가끔 딜레이가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초 넘게 생김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POST 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요청으로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Json 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라이브러리를 사용하여 데이터를 주고받아 보고자 했으나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Arduino 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라이브러리와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ESP32-S3 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라이브러리가 서로 충돌나서 오류가 밑도 끝도 없이 나옴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(ESP32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는 예제가 간간히 나오는데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ESP32-S3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의 정보도 부족하고 같은 코드도 충돌로 안굴러감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)                                                                                                               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WIFI AP + Socket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05000"/>
              </a:lnSpc>
              <a:buNone/>
              <a:tabLst>
                <a:tab algn="l" pos="0"/>
              </a:tabLst>
            </a:pPr>
            <a:r>
              <a:rPr b="0" lang="ko" sz="1600" spc="-1" strike="noStrike">
                <a:solidFill>
                  <a:srgbClr val="595959"/>
                </a:solidFill>
                <a:latin typeface="Arial"/>
                <a:ea typeface="Arial"/>
              </a:rPr>
              <a:t>장점 </a:t>
            </a: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socket </a:t>
            </a:r>
            <a:r>
              <a:rPr b="0" lang="ko" sz="1600" spc="-1" strike="noStrike">
                <a:solidFill>
                  <a:srgbClr val="595959"/>
                </a:solidFill>
                <a:latin typeface="Arial"/>
                <a:ea typeface="Arial"/>
              </a:rPr>
              <a:t>통신으로 구현하여 </a:t>
            </a: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HTTP </a:t>
            </a:r>
            <a:r>
              <a:rPr b="0" lang="ko" sz="1600" spc="-1" strike="noStrike">
                <a:solidFill>
                  <a:srgbClr val="595959"/>
                </a:solidFill>
                <a:latin typeface="Arial"/>
                <a:ea typeface="Arial"/>
              </a:rPr>
              <a:t>통신보다 빠름</a:t>
            </a: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ko" sz="1600" spc="-1" strike="noStrike">
                <a:solidFill>
                  <a:srgbClr val="595959"/>
                </a:solidFill>
                <a:latin typeface="Arial"/>
                <a:ea typeface="Arial"/>
              </a:rPr>
              <a:t>단순 구현만 보자면 생각보다 간단함</a:t>
            </a: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ko" sz="1600" spc="-1" strike="noStrike">
                <a:solidFill>
                  <a:srgbClr val="595959"/>
                </a:solidFill>
                <a:latin typeface="Arial"/>
                <a:ea typeface="Arial"/>
              </a:rPr>
              <a:t>단점 </a:t>
            </a: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: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ko" sz="1600" spc="-1" strike="noStrike">
                <a:solidFill>
                  <a:srgbClr val="595959"/>
                </a:solidFill>
                <a:latin typeface="Arial"/>
                <a:ea typeface="Arial"/>
              </a:rPr>
              <a:t>이론이 부족하면 제대로된 구현이 매우매우매우매우 힘듦</a:t>
            </a: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. -&gt; </a:t>
            </a:r>
            <a:r>
              <a:rPr b="0" lang="ko" sz="1600" spc="-1" strike="noStrike">
                <a:solidFill>
                  <a:srgbClr val="595959"/>
                </a:solidFill>
                <a:latin typeface="Arial"/>
                <a:ea typeface="Arial"/>
              </a:rPr>
              <a:t>패킷 로스 야기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0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ko" sz="1600" spc="-1" strike="noStrike">
                <a:solidFill>
                  <a:srgbClr val="595959"/>
                </a:solidFill>
                <a:latin typeface="Arial"/>
                <a:ea typeface="Arial"/>
              </a:rPr>
              <a:t>노트북이 </a:t>
            </a: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AP</a:t>
            </a:r>
            <a:r>
              <a:rPr b="0" lang="ko" sz="1600" spc="-1" strike="noStrike">
                <a:solidFill>
                  <a:srgbClr val="595959"/>
                </a:solidFill>
                <a:latin typeface="Arial"/>
                <a:ea typeface="Arial"/>
              </a:rPr>
              <a:t>에 직접 접속하고 </a:t>
            </a: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connection </a:t>
            </a:r>
            <a:r>
              <a:rPr b="0" lang="ko" sz="1600" spc="-1" strike="noStrike">
                <a:solidFill>
                  <a:srgbClr val="595959"/>
                </a:solidFill>
                <a:latin typeface="Arial"/>
                <a:ea typeface="Arial"/>
              </a:rPr>
              <a:t>유지해야 해서 인터넷이 안됨</a:t>
            </a: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. -&gt; AWS</a:t>
            </a:r>
            <a:r>
              <a:rPr b="0" lang="ko" sz="1600" spc="-1" strike="noStrike">
                <a:solidFill>
                  <a:srgbClr val="595959"/>
                </a:solidFill>
                <a:latin typeface="Arial"/>
                <a:ea typeface="Arial"/>
              </a:rPr>
              <a:t>를 못씀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234;p35"/>
          <p:cNvSpPr/>
          <p:nvPr/>
        </p:nvSpPr>
        <p:spPr>
          <a:xfrm>
            <a:off x="4655520" y="1541880"/>
            <a:ext cx="1860480" cy="314856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7" name="Google Shape;235;p35"/>
          <p:cNvGrpSpPr/>
          <p:nvPr/>
        </p:nvGrpSpPr>
        <p:grpSpPr>
          <a:xfrm>
            <a:off x="4817160" y="3035880"/>
            <a:ext cx="1536840" cy="1579680"/>
            <a:chOff x="4817160" y="3035880"/>
            <a:chExt cx="1536840" cy="1579680"/>
          </a:xfrm>
        </p:grpSpPr>
        <p:sp>
          <p:nvSpPr>
            <p:cNvPr id="178" name="Google Shape;236;p35"/>
            <p:cNvSpPr/>
            <p:nvPr/>
          </p:nvSpPr>
          <p:spPr>
            <a:xfrm>
              <a:off x="4817160" y="3270600"/>
              <a:ext cx="1536840" cy="134496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Google Shape;237;p35"/>
            <p:cNvSpPr/>
            <p:nvPr/>
          </p:nvSpPr>
          <p:spPr>
            <a:xfrm>
              <a:off x="5076000" y="3035880"/>
              <a:ext cx="1019520" cy="33372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Client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80" name="Google Shape;238;p35"/>
          <p:cNvSpPr/>
          <p:nvPr/>
        </p:nvSpPr>
        <p:spPr>
          <a:xfrm>
            <a:off x="4817160" y="1913040"/>
            <a:ext cx="1536840" cy="105912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Google Shape;239;p35"/>
          <p:cNvSpPr/>
          <p:nvPr/>
        </p:nvSpPr>
        <p:spPr>
          <a:xfrm>
            <a:off x="5076000" y="1164240"/>
            <a:ext cx="1019520" cy="53964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2" name="Google Shape;240;p35"/>
          <p:cNvSpPr/>
          <p:nvPr/>
        </p:nvSpPr>
        <p:spPr>
          <a:xfrm>
            <a:off x="4966200" y="2219400"/>
            <a:ext cx="1239120" cy="24732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방향버튼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3" name="Google Shape;241;p35"/>
          <p:cNvSpPr/>
          <p:nvPr/>
        </p:nvSpPr>
        <p:spPr>
          <a:xfrm>
            <a:off x="4966200" y="2625840"/>
            <a:ext cx="1239120" cy="24732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사용자정보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4" name="Google Shape;242;p35"/>
          <p:cNvSpPr/>
          <p:nvPr/>
        </p:nvSpPr>
        <p:spPr>
          <a:xfrm>
            <a:off x="5076000" y="1772640"/>
            <a:ext cx="1019520" cy="33408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main (Qt)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85" name="Google Shape;243;p35"/>
          <p:cNvGrpSpPr/>
          <p:nvPr/>
        </p:nvGrpSpPr>
        <p:grpSpPr>
          <a:xfrm>
            <a:off x="2627640" y="1164240"/>
            <a:ext cx="1860480" cy="3526200"/>
            <a:chOff x="2627640" y="1164240"/>
            <a:chExt cx="1860480" cy="3526200"/>
          </a:xfrm>
        </p:grpSpPr>
        <p:sp>
          <p:nvSpPr>
            <p:cNvPr id="186" name="Google Shape;244;p35"/>
            <p:cNvSpPr/>
            <p:nvPr/>
          </p:nvSpPr>
          <p:spPr>
            <a:xfrm>
              <a:off x="2627640" y="1541880"/>
              <a:ext cx="1860480" cy="314856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Google Shape;245;p35"/>
            <p:cNvSpPr/>
            <p:nvPr/>
          </p:nvSpPr>
          <p:spPr>
            <a:xfrm>
              <a:off x="3048120" y="1164240"/>
              <a:ext cx="1019520" cy="53964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ESP32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88" name="Google Shape;246;p35"/>
            <p:cNvSpPr/>
            <p:nvPr/>
          </p:nvSpPr>
          <p:spPr>
            <a:xfrm>
              <a:off x="2938320" y="3193200"/>
              <a:ext cx="1239120" cy="56844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DC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모터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(2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) 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제어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89" name="Google Shape;247;p35"/>
            <p:cNvSpPr/>
            <p:nvPr/>
          </p:nvSpPr>
          <p:spPr>
            <a:xfrm>
              <a:off x="2938320" y="3945240"/>
              <a:ext cx="1239120" cy="53964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MPU6050(1</a:t>
              </a: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센싱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190" name="Google Shape;248;p35"/>
          <p:cNvGrpSpPr/>
          <p:nvPr/>
        </p:nvGrpSpPr>
        <p:grpSpPr>
          <a:xfrm>
            <a:off x="6683400" y="1164240"/>
            <a:ext cx="1860480" cy="3526200"/>
            <a:chOff x="6683400" y="1164240"/>
            <a:chExt cx="1860480" cy="3526200"/>
          </a:xfrm>
        </p:grpSpPr>
        <p:grpSp>
          <p:nvGrpSpPr>
            <p:cNvPr id="191" name="Google Shape;249;p35"/>
            <p:cNvGrpSpPr/>
            <p:nvPr/>
          </p:nvGrpSpPr>
          <p:grpSpPr>
            <a:xfrm>
              <a:off x="6683400" y="1164240"/>
              <a:ext cx="1860480" cy="3526200"/>
              <a:chOff x="6683400" y="1164240"/>
              <a:chExt cx="1860480" cy="3526200"/>
            </a:xfrm>
          </p:grpSpPr>
          <p:sp>
            <p:nvSpPr>
              <p:cNvPr id="192" name="Google Shape;250;p35"/>
              <p:cNvSpPr/>
              <p:nvPr/>
            </p:nvSpPr>
            <p:spPr>
              <a:xfrm>
                <a:off x="6683400" y="1541880"/>
                <a:ext cx="1860480" cy="3148560"/>
              </a:xfrm>
              <a:prstGeom prst="rect">
                <a:avLst/>
              </a:prstGeom>
              <a:solidFill>
                <a:srgbClr val="eeeeee"/>
              </a:solidFill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Google Shape;251;p35"/>
              <p:cNvSpPr/>
              <p:nvPr/>
            </p:nvSpPr>
            <p:spPr>
              <a:xfrm>
                <a:off x="7103880" y="1164240"/>
                <a:ext cx="1019520" cy="539640"/>
              </a:xfrm>
              <a:prstGeom prst="rect">
                <a:avLst/>
              </a:prstGeom>
              <a:solidFill>
                <a:srgbClr val="eeeeee"/>
              </a:solidFill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DB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(local)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194" name="Google Shape;252;p35"/>
              <p:cNvSpPr/>
              <p:nvPr/>
            </p:nvSpPr>
            <p:spPr>
              <a:xfrm>
                <a:off x="6994080" y="3735360"/>
                <a:ext cx="1239120" cy="334080"/>
              </a:xfrm>
              <a:prstGeom prst="rect">
                <a:avLst/>
              </a:prstGeom>
              <a:solidFill>
                <a:srgbClr val="eeeeee"/>
              </a:solidFill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ctr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ko" sz="13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모터제어로그</a:t>
                </a:r>
                <a:endParaRPr b="0" lang="en-US" sz="1300" spc="-1" strike="noStrike">
                  <a:latin typeface="Arial"/>
                </a:endParaRPr>
              </a:p>
            </p:txBody>
          </p:sp>
          <p:sp>
            <p:nvSpPr>
              <p:cNvPr id="195" name="Google Shape;253;p35"/>
              <p:cNvSpPr/>
              <p:nvPr/>
            </p:nvSpPr>
            <p:spPr>
              <a:xfrm>
                <a:off x="6994080" y="2779560"/>
                <a:ext cx="1239120" cy="334080"/>
              </a:xfrm>
              <a:prstGeom prst="rect">
                <a:avLst/>
              </a:prstGeom>
              <a:solidFill>
                <a:srgbClr val="eeeeee"/>
              </a:solidFill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ctr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RFID</a:t>
                </a:r>
                <a:r>
                  <a:rPr b="0" lang="ko" sz="13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조회로그</a:t>
                </a:r>
                <a:endParaRPr b="0" lang="en-US" sz="1300" spc="-1" strike="noStrike">
                  <a:latin typeface="Arial"/>
                </a:endParaRPr>
              </a:p>
            </p:txBody>
          </p:sp>
          <p:sp>
            <p:nvSpPr>
              <p:cNvPr id="196" name="Google Shape;254;p35"/>
              <p:cNvSpPr/>
              <p:nvPr/>
            </p:nvSpPr>
            <p:spPr>
              <a:xfrm>
                <a:off x="6994080" y="4214520"/>
                <a:ext cx="1239120" cy="334080"/>
              </a:xfrm>
              <a:prstGeom prst="rect">
                <a:avLst/>
              </a:prstGeom>
              <a:solidFill>
                <a:srgbClr val="eeeeee"/>
              </a:solidFill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ctr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ko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센서로그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  <p:sp>
          <p:nvSpPr>
            <p:cNvPr id="197" name="Google Shape;255;p35"/>
            <p:cNvSpPr/>
            <p:nvPr/>
          </p:nvSpPr>
          <p:spPr>
            <a:xfrm>
              <a:off x="6994080" y="3219120"/>
              <a:ext cx="1239120" cy="33408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Arial"/>
                </a:rPr>
                <a:t>RFID</a:t>
              </a:r>
              <a:r>
                <a:rPr b="0" lang="ko" sz="1300" spc="-1" strike="noStrike">
                  <a:solidFill>
                    <a:srgbClr val="000000"/>
                  </a:solidFill>
                  <a:latin typeface="Arial"/>
                  <a:ea typeface="Arial"/>
                </a:rPr>
                <a:t>설정정보</a:t>
              </a:r>
              <a:endParaRPr b="0" lang="en-US" sz="1300" spc="-1" strike="noStrike">
                <a:latin typeface="Arial"/>
              </a:endParaRPr>
            </a:p>
          </p:txBody>
        </p:sp>
      </p:grpSp>
      <p:sp>
        <p:nvSpPr>
          <p:cNvPr id="198" name="Google Shape;256;p35"/>
          <p:cNvSpPr/>
          <p:nvPr/>
        </p:nvSpPr>
        <p:spPr>
          <a:xfrm flipH="1" rot="10800000">
            <a:off x="6205320" y="2946960"/>
            <a:ext cx="788040" cy="62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258;p35"/>
          <p:cNvSpPr/>
          <p:nvPr/>
        </p:nvSpPr>
        <p:spPr>
          <a:xfrm rot="10800000">
            <a:off x="6206040" y="2750040"/>
            <a:ext cx="788040" cy="63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Google Shape;259;p35"/>
          <p:cNvSpPr/>
          <p:nvPr/>
        </p:nvSpPr>
        <p:spPr>
          <a:xfrm>
            <a:off x="4177800" y="4215240"/>
            <a:ext cx="788040" cy="1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Google Shape;261;p35"/>
          <p:cNvSpPr/>
          <p:nvPr/>
        </p:nvSpPr>
        <p:spPr>
          <a:xfrm>
            <a:off x="6205680" y="4379400"/>
            <a:ext cx="7880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Google Shape;262;p35"/>
          <p:cNvSpPr/>
          <p:nvPr/>
        </p:nvSpPr>
        <p:spPr>
          <a:xfrm flipH="1" rot="10800000">
            <a:off x="2937960" y="3478320"/>
            <a:ext cx="360" cy="736920"/>
          </a:xfrm>
          <a:prstGeom prst="curvedConnector3">
            <a:avLst>
              <a:gd name="adj1" fmla="val -39687500"/>
            </a:avLst>
          </a:prstGeom>
          <a:noFill/>
          <a:ln w="28575">
            <a:solidFill>
              <a:srgbClr val="b7b7b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Google Shape;263;p35"/>
          <p:cNvSpPr/>
          <p:nvPr/>
        </p:nvSpPr>
        <p:spPr>
          <a:xfrm flipH="1" rot="10800000">
            <a:off x="6205320" y="3386880"/>
            <a:ext cx="788040" cy="18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Google Shape;264;p35"/>
          <p:cNvSpPr/>
          <p:nvPr/>
        </p:nvSpPr>
        <p:spPr>
          <a:xfrm>
            <a:off x="4068000" y="1434240"/>
            <a:ext cx="100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5" name="Google Shape;265;p35"/>
          <p:cNvGrpSpPr/>
          <p:nvPr/>
        </p:nvGrpSpPr>
        <p:grpSpPr>
          <a:xfrm>
            <a:off x="599760" y="1164240"/>
            <a:ext cx="1860480" cy="3526200"/>
            <a:chOff x="599760" y="1164240"/>
            <a:chExt cx="1860480" cy="3526200"/>
          </a:xfrm>
        </p:grpSpPr>
        <p:sp>
          <p:nvSpPr>
            <p:cNvPr id="206" name="Google Shape;266;p35"/>
            <p:cNvSpPr/>
            <p:nvPr/>
          </p:nvSpPr>
          <p:spPr>
            <a:xfrm>
              <a:off x="599760" y="1541880"/>
              <a:ext cx="1860480" cy="314856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Google Shape;267;p35"/>
            <p:cNvSpPr/>
            <p:nvPr/>
          </p:nvSpPr>
          <p:spPr>
            <a:xfrm>
              <a:off x="1020600" y="1164240"/>
              <a:ext cx="1019520" cy="53964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Uno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08" name="Google Shape;268;p35"/>
            <p:cNvSpPr/>
            <p:nvPr/>
          </p:nvSpPr>
          <p:spPr>
            <a:xfrm>
              <a:off x="910800" y="2919960"/>
              <a:ext cx="1239120" cy="49212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RFID(1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) 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센싱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09" name="Google Shape;269;p35"/>
          <p:cNvSpPr/>
          <p:nvPr/>
        </p:nvSpPr>
        <p:spPr>
          <a:xfrm>
            <a:off x="2040120" y="1434240"/>
            <a:ext cx="100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Google Shape;270;p35"/>
          <p:cNvSpPr/>
          <p:nvPr/>
        </p:nvSpPr>
        <p:spPr>
          <a:xfrm>
            <a:off x="2118960" y="1152360"/>
            <a:ext cx="84996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Serial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1" name="Google Shape;271;p35"/>
          <p:cNvSpPr/>
          <p:nvPr/>
        </p:nvSpPr>
        <p:spPr>
          <a:xfrm>
            <a:off x="4146840" y="1152360"/>
            <a:ext cx="84996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WIFI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2" name="Google Shape;272;p35"/>
          <p:cNvSpPr/>
          <p:nvPr/>
        </p:nvSpPr>
        <p:spPr>
          <a:xfrm flipH="1" rot="10800000">
            <a:off x="4177440" y="2343600"/>
            <a:ext cx="788040" cy="113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Software Design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Google Shape;274;p35"/>
          <p:cNvSpPr/>
          <p:nvPr/>
        </p:nvSpPr>
        <p:spPr>
          <a:xfrm>
            <a:off x="2938320" y="2479680"/>
            <a:ext cx="1239120" cy="49212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RFID 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수신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5" name="Google Shape;275;p35"/>
          <p:cNvSpPr/>
          <p:nvPr/>
        </p:nvSpPr>
        <p:spPr>
          <a:xfrm flipH="1" rot="10800000">
            <a:off x="2149560" y="2726640"/>
            <a:ext cx="788040" cy="43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Google Shape;276;p35"/>
          <p:cNvSpPr/>
          <p:nvPr/>
        </p:nvSpPr>
        <p:spPr>
          <a:xfrm>
            <a:off x="4177800" y="2725920"/>
            <a:ext cx="788040" cy="85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7" name="Google Shape;277;p35"/>
          <p:cNvGrpSpPr/>
          <p:nvPr/>
        </p:nvGrpSpPr>
        <p:grpSpPr>
          <a:xfrm>
            <a:off x="4966200" y="3409560"/>
            <a:ext cx="1239120" cy="1136880"/>
            <a:chOff x="4966200" y="3409560"/>
            <a:chExt cx="1239120" cy="1136880"/>
          </a:xfrm>
        </p:grpSpPr>
        <p:sp>
          <p:nvSpPr>
            <p:cNvPr id="218" name="Google Shape;260;p35"/>
            <p:cNvSpPr/>
            <p:nvPr/>
          </p:nvSpPr>
          <p:spPr>
            <a:xfrm>
              <a:off x="4966200" y="4212360"/>
              <a:ext cx="1239120" cy="33408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MPU 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값 수신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19" name="Google Shape;257;p35"/>
            <p:cNvSpPr/>
            <p:nvPr/>
          </p:nvSpPr>
          <p:spPr>
            <a:xfrm>
              <a:off x="4966200" y="3409560"/>
              <a:ext cx="1239120" cy="33408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RFID 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수신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20" name="Google Shape;278;p35"/>
            <p:cNvSpPr/>
            <p:nvPr/>
          </p:nvSpPr>
          <p:spPr>
            <a:xfrm>
              <a:off x="4966200" y="3810960"/>
              <a:ext cx="1239120" cy="33372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모터 방향 수신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21" name="Google Shape;279;p35"/>
          <p:cNvSpPr/>
          <p:nvPr/>
        </p:nvSpPr>
        <p:spPr>
          <a:xfrm>
            <a:off x="4177800" y="3477960"/>
            <a:ext cx="788040" cy="4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Google Shape;280;p35"/>
          <p:cNvSpPr/>
          <p:nvPr/>
        </p:nvSpPr>
        <p:spPr>
          <a:xfrm flipH="1" rot="10800000">
            <a:off x="6205320" y="3902760"/>
            <a:ext cx="788040" cy="7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34;p 1"/>
          <p:cNvSpPr/>
          <p:nvPr/>
        </p:nvSpPr>
        <p:spPr>
          <a:xfrm>
            <a:off x="4655520" y="1541880"/>
            <a:ext cx="1860480" cy="314856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4" name="Google Shape;235;p 2"/>
          <p:cNvGrpSpPr/>
          <p:nvPr/>
        </p:nvGrpSpPr>
        <p:grpSpPr>
          <a:xfrm>
            <a:off x="4817160" y="3035880"/>
            <a:ext cx="1536840" cy="1579680"/>
            <a:chOff x="4817160" y="3035880"/>
            <a:chExt cx="1536840" cy="1579680"/>
          </a:xfrm>
        </p:grpSpPr>
        <p:sp>
          <p:nvSpPr>
            <p:cNvPr id="225" name="Google Shape;236;p 2"/>
            <p:cNvSpPr/>
            <p:nvPr/>
          </p:nvSpPr>
          <p:spPr>
            <a:xfrm>
              <a:off x="4817160" y="3270600"/>
              <a:ext cx="1536840" cy="134496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Google Shape;237;p 2"/>
            <p:cNvSpPr/>
            <p:nvPr/>
          </p:nvSpPr>
          <p:spPr>
            <a:xfrm>
              <a:off x="5076000" y="3035880"/>
              <a:ext cx="1019520" cy="33372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Client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27" name="Google Shape;238;p 2"/>
          <p:cNvSpPr/>
          <p:nvPr/>
        </p:nvSpPr>
        <p:spPr>
          <a:xfrm>
            <a:off x="4817160" y="1913040"/>
            <a:ext cx="1536840" cy="105912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Google Shape;239;p 2"/>
          <p:cNvSpPr/>
          <p:nvPr/>
        </p:nvSpPr>
        <p:spPr>
          <a:xfrm>
            <a:off x="5076000" y="1164240"/>
            <a:ext cx="1019520" cy="53964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9" name="Google Shape;240;p 2"/>
          <p:cNvSpPr/>
          <p:nvPr/>
        </p:nvSpPr>
        <p:spPr>
          <a:xfrm>
            <a:off x="4966200" y="2219400"/>
            <a:ext cx="1239120" cy="24732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방향버튼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0" name="Google Shape;241;p 2"/>
          <p:cNvSpPr/>
          <p:nvPr/>
        </p:nvSpPr>
        <p:spPr>
          <a:xfrm>
            <a:off x="4966200" y="2625840"/>
            <a:ext cx="1239120" cy="24732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사용자정보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Google Shape;242;p 2"/>
          <p:cNvSpPr/>
          <p:nvPr/>
        </p:nvSpPr>
        <p:spPr>
          <a:xfrm>
            <a:off x="5076000" y="1772640"/>
            <a:ext cx="1019520" cy="33408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main (Qt)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32" name="Google Shape;243;p 2"/>
          <p:cNvGrpSpPr/>
          <p:nvPr/>
        </p:nvGrpSpPr>
        <p:grpSpPr>
          <a:xfrm>
            <a:off x="2627640" y="1164240"/>
            <a:ext cx="1860480" cy="3526200"/>
            <a:chOff x="2627640" y="1164240"/>
            <a:chExt cx="1860480" cy="3526200"/>
          </a:xfrm>
        </p:grpSpPr>
        <p:sp>
          <p:nvSpPr>
            <p:cNvPr id="233" name="Google Shape;244;p 2"/>
            <p:cNvSpPr/>
            <p:nvPr/>
          </p:nvSpPr>
          <p:spPr>
            <a:xfrm>
              <a:off x="2627640" y="1541880"/>
              <a:ext cx="1860480" cy="314856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Google Shape;245;p 2"/>
            <p:cNvSpPr/>
            <p:nvPr/>
          </p:nvSpPr>
          <p:spPr>
            <a:xfrm>
              <a:off x="3048120" y="1164240"/>
              <a:ext cx="1019520" cy="53964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ESP32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5" name="Google Shape;246;p 2"/>
            <p:cNvSpPr/>
            <p:nvPr/>
          </p:nvSpPr>
          <p:spPr>
            <a:xfrm>
              <a:off x="2938320" y="3193200"/>
              <a:ext cx="1239120" cy="56844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DC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모터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(2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) 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제어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6" name="Google Shape;247;p 2"/>
            <p:cNvSpPr/>
            <p:nvPr/>
          </p:nvSpPr>
          <p:spPr>
            <a:xfrm>
              <a:off x="2938320" y="3945240"/>
              <a:ext cx="1239120" cy="53964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MPU6050(1</a:t>
              </a: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센싱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37" name="Google Shape;248;p 2"/>
          <p:cNvGrpSpPr/>
          <p:nvPr/>
        </p:nvGrpSpPr>
        <p:grpSpPr>
          <a:xfrm>
            <a:off x="6683400" y="1164240"/>
            <a:ext cx="1860480" cy="3526200"/>
            <a:chOff x="6683400" y="1164240"/>
            <a:chExt cx="1860480" cy="3526200"/>
          </a:xfrm>
        </p:grpSpPr>
        <p:grpSp>
          <p:nvGrpSpPr>
            <p:cNvPr id="238" name="Google Shape;249;p 2"/>
            <p:cNvGrpSpPr/>
            <p:nvPr/>
          </p:nvGrpSpPr>
          <p:grpSpPr>
            <a:xfrm>
              <a:off x="6683400" y="1164240"/>
              <a:ext cx="1860480" cy="3526200"/>
              <a:chOff x="6683400" y="1164240"/>
              <a:chExt cx="1860480" cy="3526200"/>
            </a:xfrm>
          </p:grpSpPr>
          <p:sp>
            <p:nvSpPr>
              <p:cNvPr id="239" name="Google Shape;250;p 2"/>
              <p:cNvSpPr/>
              <p:nvPr/>
            </p:nvSpPr>
            <p:spPr>
              <a:xfrm>
                <a:off x="6683400" y="1541880"/>
                <a:ext cx="1860480" cy="3148560"/>
              </a:xfrm>
              <a:prstGeom prst="rect">
                <a:avLst/>
              </a:prstGeom>
              <a:solidFill>
                <a:srgbClr val="eeeeee"/>
              </a:solidFill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Google Shape;251;p 2"/>
              <p:cNvSpPr/>
              <p:nvPr/>
            </p:nvSpPr>
            <p:spPr>
              <a:xfrm>
                <a:off x="7103880" y="1164240"/>
                <a:ext cx="1019520" cy="539640"/>
              </a:xfrm>
              <a:prstGeom prst="rect">
                <a:avLst/>
              </a:prstGeom>
              <a:solidFill>
                <a:srgbClr val="eeeeee"/>
              </a:solidFill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DB</a:t>
                </a:r>
                <a:endParaRPr b="0" lang="en-US" sz="14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(local)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241" name="Google Shape;252;p 2"/>
              <p:cNvSpPr/>
              <p:nvPr/>
            </p:nvSpPr>
            <p:spPr>
              <a:xfrm>
                <a:off x="6994080" y="3735360"/>
                <a:ext cx="1239120" cy="334080"/>
              </a:xfrm>
              <a:prstGeom prst="rect">
                <a:avLst/>
              </a:prstGeom>
              <a:solidFill>
                <a:srgbClr val="eeeeee"/>
              </a:solidFill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ctr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ko" sz="13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모터제어로그</a:t>
                </a:r>
                <a:endParaRPr b="0" lang="en-US" sz="1300" spc="-1" strike="noStrike">
                  <a:latin typeface="Arial"/>
                </a:endParaRPr>
              </a:p>
            </p:txBody>
          </p:sp>
          <p:sp>
            <p:nvSpPr>
              <p:cNvPr id="242" name="Google Shape;253;p 2"/>
              <p:cNvSpPr/>
              <p:nvPr/>
            </p:nvSpPr>
            <p:spPr>
              <a:xfrm>
                <a:off x="6994080" y="2779560"/>
                <a:ext cx="1239120" cy="334080"/>
              </a:xfrm>
              <a:prstGeom prst="rect">
                <a:avLst/>
              </a:prstGeom>
              <a:solidFill>
                <a:srgbClr val="eeeeee"/>
              </a:solidFill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ctr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RFID</a:t>
                </a:r>
                <a:r>
                  <a:rPr b="0" lang="ko" sz="13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조회로그</a:t>
                </a:r>
                <a:endParaRPr b="0" lang="en-US" sz="1300" spc="-1" strike="noStrike">
                  <a:latin typeface="Arial"/>
                </a:endParaRPr>
              </a:p>
            </p:txBody>
          </p:sp>
          <p:sp>
            <p:nvSpPr>
              <p:cNvPr id="243" name="Google Shape;254;p 2"/>
              <p:cNvSpPr/>
              <p:nvPr/>
            </p:nvSpPr>
            <p:spPr>
              <a:xfrm>
                <a:off x="6994080" y="4214520"/>
                <a:ext cx="1239120" cy="334080"/>
              </a:xfrm>
              <a:prstGeom prst="rect">
                <a:avLst/>
              </a:prstGeom>
              <a:solidFill>
                <a:srgbClr val="eeeeee"/>
              </a:solidFill>
              <a:ln w="9525">
                <a:solidFill>
                  <a:srgbClr val="59595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ctr">
                <a:no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ko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센서로그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  <p:sp>
          <p:nvSpPr>
            <p:cNvPr id="244" name="Google Shape;255;p 2"/>
            <p:cNvSpPr/>
            <p:nvPr/>
          </p:nvSpPr>
          <p:spPr>
            <a:xfrm>
              <a:off x="6994080" y="3219120"/>
              <a:ext cx="1239120" cy="33408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Arial"/>
                </a:rPr>
                <a:t>RFID</a:t>
              </a:r>
              <a:r>
                <a:rPr b="0" lang="ko" sz="1300" spc="-1" strike="noStrike">
                  <a:solidFill>
                    <a:srgbClr val="000000"/>
                  </a:solidFill>
                  <a:latin typeface="Arial"/>
                  <a:ea typeface="Arial"/>
                </a:rPr>
                <a:t>설정정보</a:t>
              </a:r>
              <a:endParaRPr b="0" lang="en-US" sz="1300" spc="-1" strike="noStrike">
                <a:latin typeface="Arial"/>
              </a:endParaRPr>
            </a:p>
          </p:txBody>
        </p:sp>
      </p:grpSp>
      <p:sp>
        <p:nvSpPr>
          <p:cNvPr id="245" name="Google Shape;256;p 2"/>
          <p:cNvSpPr/>
          <p:nvPr/>
        </p:nvSpPr>
        <p:spPr>
          <a:xfrm flipH="1" rot="10800000">
            <a:off x="6205320" y="2946960"/>
            <a:ext cx="788040" cy="62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Google Shape;258;p 2"/>
          <p:cNvSpPr/>
          <p:nvPr/>
        </p:nvSpPr>
        <p:spPr>
          <a:xfrm rot="10800000">
            <a:off x="6206040" y="2750040"/>
            <a:ext cx="788040" cy="63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259;p 2"/>
          <p:cNvSpPr/>
          <p:nvPr/>
        </p:nvSpPr>
        <p:spPr>
          <a:xfrm>
            <a:off x="4177800" y="4215240"/>
            <a:ext cx="788040" cy="1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Google Shape;261;p 2"/>
          <p:cNvSpPr/>
          <p:nvPr/>
        </p:nvSpPr>
        <p:spPr>
          <a:xfrm>
            <a:off x="6205680" y="4379400"/>
            <a:ext cx="7880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Google Shape;262;p 2"/>
          <p:cNvSpPr/>
          <p:nvPr/>
        </p:nvSpPr>
        <p:spPr>
          <a:xfrm flipH="1" rot="10800000">
            <a:off x="2937960" y="3478320"/>
            <a:ext cx="360" cy="736920"/>
          </a:xfrm>
          <a:prstGeom prst="curvedConnector3">
            <a:avLst>
              <a:gd name="adj1" fmla="val -39687500"/>
            </a:avLst>
          </a:prstGeom>
          <a:noFill/>
          <a:ln w="28575">
            <a:solidFill>
              <a:srgbClr val="b7b7b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Google Shape;263;p 2"/>
          <p:cNvSpPr/>
          <p:nvPr/>
        </p:nvSpPr>
        <p:spPr>
          <a:xfrm flipH="1" rot="10800000">
            <a:off x="6205320" y="3386880"/>
            <a:ext cx="788040" cy="18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Google Shape;264;p 2"/>
          <p:cNvSpPr/>
          <p:nvPr/>
        </p:nvSpPr>
        <p:spPr>
          <a:xfrm>
            <a:off x="4068000" y="1434240"/>
            <a:ext cx="100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2" name="Google Shape;265;p 2"/>
          <p:cNvGrpSpPr/>
          <p:nvPr/>
        </p:nvGrpSpPr>
        <p:grpSpPr>
          <a:xfrm>
            <a:off x="599760" y="1164240"/>
            <a:ext cx="1860480" cy="3526200"/>
            <a:chOff x="599760" y="1164240"/>
            <a:chExt cx="1860480" cy="3526200"/>
          </a:xfrm>
        </p:grpSpPr>
        <p:sp>
          <p:nvSpPr>
            <p:cNvPr id="253" name="Google Shape;266;p 2"/>
            <p:cNvSpPr/>
            <p:nvPr/>
          </p:nvSpPr>
          <p:spPr>
            <a:xfrm>
              <a:off x="599760" y="1541880"/>
              <a:ext cx="1860480" cy="314856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Google Shape;267;p 2"/>
            <p:cNvSpPr/>
            <p:nvPr/>
          </p:nvSpPr>
          <p:spPr>
            <a:xfrm>
              <a:off x="1020600" y="1164240"/>
              <a:ext cx="1019520" cy="53964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Uno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55" name="Google Shape;268;p 2"/>
            <p:cNvSpPr/>
            <p:nvPr/>
          </p:nvSpPr>
          <p:spPr>
            <a:xfrm>
              <a:off x="910800" y="2919960"/>
              <a:ext cx="1239120" cy="49212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RFID(1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) 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센싱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56" name="Google Shape;269;p 2"/>
          <p:cNvSpPr/>
          <p:nvPr/>
        </p:nvSpPr>
        <p:spPr>
          <a:xfrm>
            <a:off x="2040120" y="1434240"/>
            <a:ext cx="100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Google Shape;270;p 2"/>
          <p:cNvSpPr/>
          <p:nvPr/>
        </p:nvSpPr>
        <p:spPr>
          <a:xfrm>
            <a:off x="2118960" y="1152360"/>
            <a:ext cx="84996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Serial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8" name="Google Shape;271;p 2"/>
          <p:cNvSpPr/>
          <p:nvPr/>
        </p:nvSpPr>
        <p:spPr>
          <a:xfrm>
            <a:off x="4146840" y="1152360"/>
            <a:ext cx="84996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WIFI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9" name="Google Shape;272;p 2"/>
          <p:cNvSpPr/>
          <p:nvPr/>
        </p:nvSpPr>
        <p:spPr>
          <a:xfrm flipH="1" rot="10800000">
            <a:off x="4177440" y="2343600"/>
            <a:ext cx="788040" cy="113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Hardware Design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Google Shape;274;p 2"/>
          <p:cNvSpPr/>
          <p:nvPr/>
        </p:nvSpPr>
        <p:spPr>
          <a:xfrm>
            <a:off x="2938320" y="2479680"/>
            <a:ext cx="1239120" cy="492120"/>
          </a:xfrm>
          <a:prstGeom prst="rect">
            <a:avLst/>
          </a:prstGeom>
          <a:solidFill>
            <a:srgbClr val="eeeeee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RFID 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수신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2" name="Google Shape;275;p 2"/>
          <p:cNvSpPr/>
          <p:nvPr/>
        </p:nvSpPr>
        <p:spPr>
          <a:xfrm flipH="1" rot="10800000">
            <a:off x="2149560" y="2726640"/>
            <a:ext cx="788040" cy="43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Google Shape;276;p 2"/>
          <p:cNvSpPr/>
          <p:nvPr/>
        </p:nvSpPr>
        <p:spPr>
          <a:xfrm>
            <a:off x="4177800" y="2725920"/>
            <a:ext cx="788040" cy="85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4" name="Google Shape;277;p 2"/>
          <p:cNvGrpSpPr/>
          <p:nvPr/>
        </p:nvGrpSpPr>
        <p:grpSpPr>
          <a:xfrm>
            <a:off x="4966200" y="3409560"/>
            <a:ext cx="1239120" cy="1136880"/>
            <a:chOff x="4966200" y="3409560"/>
            <a:chExt cx="1239120" cy="1136880"/>
          </a:xfrm>
        </p:grpSpPr>
        <p:sp>
          <p:nvSpPr>
            <p:cNvPr id="265" name="Google Shape;260;p 2"/>
            <p:cNvSpPr/>
            <p:nvPr/>
          </p:nvSpPr>
          <p:spPr>
            <a:xfrm>
              <a:off x="4966200" y="4212360"/>
              <a:ext cx="1239120" cy="33408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MPU 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값 수신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66" name="Google Shape;257;p 2"/>
            <p:cNvSpPr/>
            <p:nvPr/>
          </p:nvSpPr>
          <p:spPr>
            <a:xfrm>
              <a:off x="4966200" y="3409560"/>
              <a:ext cx="1239120" cy="33408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RFID </a:t>
              </a: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수신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67" name="Google Shape;278;p 2"/>
            <p:cNvSpPr/>
            <p:nvPr/>
          </p:nvSpPr>
          <p:spPr>
            <a:xfrm>
              <a:off x="4966200" y="3810960"/>
              <a:ext cx="1239120" cy="333720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모터 방향 수신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68" name="Google Shape;279;p 2"/>
          <p:cNvSpPr/>
          <p:nvPr/>
        </p:nvSpPr>
        <p:spPr>
          <a:xfrm>
            <a:off x="4177800" y="3477960"/>
            <a:ext cx="788040" cy="4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Google Shape;280;p 2"/>
          <p:cNvSpPr/>
          <p:nvPr/>
        </p:nvSpPr>
        <p:spPr>
          <a:xfrm flipH="1" rot="10800000">
            <a:off x="6205320" y="3902760"/>
            <a:ext cx="788040" cy="7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QT Design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Google Shape;286;p36" descr=""/>
          <p:cNvPicPr/>
          <p:nvPr/>
        </p:nvPicPr>
        <p:blipFill>
          <a:blip r:embed="rId1"/>
          <a:stretch/>
        </p:blipFill>
        <p:spPr>
          <a:xfrm>
            <a:off x="908640" y="1017720"/>
            <a:ext cx="732600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Libraries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ESP32-S3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Arial"/>
              </a:rPr>
              <a:t>&lt;Wire.h&gt; </a:t>
            </a:r>
            <a:r>
              <a:rPr b="0" lang="en-US" sz="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en-US" sz="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arduino-esp32/libraries/Wire/src/Wire.h at master · espressif/arduino-esp32 (github.com)</a:t>
            </a:r>
            <a:r>
              <a:rPr b="0" lang="en-US" sz="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Arial"/>
              </a:rPr>
              <a:t>&lt;WiFi.h&gt; </a:t>
            </a:r>
            <a:r>
              <a:rPr b="0" lang="en-US" sz="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en-US" sz="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arduino-esp32/libraries/WiFi/src/WiFi.h at master · espressif/arduino-esp32 (github.com)</a:t>
            </a:r>
            <a:r>
              <a:rPr b="0" lang="en-US" sz="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Uno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Arial"/>
              </a:rPr>
              <a:t>&lt;SPI.h&gt; (</a:t>
            </a:r>
            <a:r>
              <a:rPr b="0" lang="ko" sz="1200" spc="-1" strike="noStrike">
                <a:solidFill>
                  <a:srgbClr val="595959"/>
                </a:solidFill>
                <a:latin typeface="Arial"/>
                <a:ea typeface="Arial"/>
              </a:rPr>
              <a:t>기본 라이브러리</a:t>
            </a: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Arial"/>
              </a:rPr>
              <a:t>&lt;MRFC.h&gt; (</a:t>
            </a:r>
            <a:r>
              <a:rPr b="0" lang="ko" sz="1200" spc="-1" strike="noStrike">
                <a:solidFill>
                  <a:srgbClr val="595959"/>
                </a:solidFill>
                <a:latin typeface="Arial"/>
                <a:ea typeface="Arial"/>
              </a:rPr>
              <a:t>기본 라이브러리</a:t>
            </a: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Python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Arial"/>
              </a:rPr>
              <a:t>PyQt5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Arial"/>
              </a:rPr>
              <a:t>mysql-connector-python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Arial"/>
              </a:rPr>
              <a:t>socket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Motor Control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시연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Google Shape;298;p38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909440" y="1107720"/>
            <a:ext cx="5324400" cy="399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MPU - PID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제어 코드 설명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Google Shape;304;p39" descr=""/>
          <p:cNvPicPr/>
          <p:nvPr/>
        </p:nvPicPr>
        <p:blipFill>
          <a:blip r:embed="rId1"/>
          <a:stretch/>
        </p:blipFill>
        <p:spPr>
          <a:xfrm>
            <a:off x="1073520" y="1152360"/>
            <a:ext cx="1647360" cy="952200"/>
          </a:xfrm>
          <a:prstGeom prst="rect">
            <a:avLst/>
          </a:prstGeom>
          <a:ln w="0">
            <a:noFill/>
          </a:ln>
        </p:spPr>
      </p:pic>
      <p:pic>
        <p:nvPicPr>
          <p:cNvPr id="278" name="Google Shape;305;p39" descr=""/>
          <p:cNvPicPr/>
          <p:nvPr/>
        </p:nvPicPr>
        <p:blipFill>
          <a:blip r:embed="rId2"/>
          <a:srcRect l="0" t="0" r="38684" b="0"/>
          <a:stretch/>
        </p:blipFill>
        <p:spPr>
          <a:xfrm>
            <a:off x="2778120" y="1152360"/>
            <a:ext cx="3042360" cy="3123720"/>
          </a:xfrm>
          <a:prstGeom prst="rect">
            <a:avLst/>
          </a:prstGeom>
          <a:ln w="0">
            <a:noFill/>
          </a:ln>
        </p:spPr>
      </p:pic>
      <p:pic>
        <p:nvPicPr>
          <p:cNvPr id="279" name="Google Shape;306;p39" descr=""/>
          <p:cNvPicPr/>
          <p:nvPr/>
        </p:nvPicPr>
        <p:blipFill>
          <a:blip r:embed="rId3"/>
          <a:srcRect l="0" t="0" r="0" b="15978"/>
          <a:stretch/>
        </p:blipFill>
        <p:spPr>
          <a:xfrm>
            <a:off x="5877360" y="1152360"/>
            <a:ext cx="2295000" cy="952200"/>
          </a:xfrm>
          <a:prstGeom prst="rect">
            <a:avLst/>
          </a:prstGeom>
          <a:ln w="0">
            <a:noFill/>
          </a:ln>
        </p:spPr>
      </p:pic>
      <p:sp>
        <p:nvSpPr>
          <p:cNvPr id="280" name="Google Shape;307;p39"/>
          <p:cNvSpPr/>
          <p:nvPr/>
        </p:nvSpPr>
        <p:spPr>
          <a:xfrm>
            <a:off x="0" y="4835880"/>
            <a:ext cx="587736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참고 라이브러리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i2cdevlib/Arduino/MPU6050 at master · jrowberg/i2cdevlib (github.com)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MPU - PID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제어 시연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2" name="Google Shape;313;p40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2882880" y="1017720"/>
            <a:ext cx="5500800" cy="4125240"/>
          </a:xfrm>
          <a:prstGeom prst="rect">
            <a:avLst/>
          </a:prstGeom>
          <a:ln w="0">
            <a:noFill/>
          </a:ln>
        </p:spPr>
      </p:pic>
      <p:pic>
        <p:nvPicPr>
          <p:cNvPr id="283" name="Google Shape;314;p40" descr="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767880" y="1017720"/>
            <a:ext cx="1856160" cy="412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이번 프로젝트 시나리오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577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95000"/>
              </a:lnSpc>
              <a:buClr>
                <a:srgbClr val="111111"/>
              </a:buClr>
              <a:buFont typeface="Arial"/>
              <a:buAutoNum type="arabicPeriod"/>
            </a:pPr>
            <a:r>
              <a:rPr b="0" lang="ko" sz="1800" spc="-1" strike="noStrike">
                <a:solidFill>
                  <a:srgbClr val="111111"/>
                </a:solidFill>
                <a:latin typeface="Arial"/>
                <a:ea typeface="Arial"/>
              </a:rPr>
              <a:t>평소에는 스스로 밸런스를 잡는다</a:t>
            </a:r>
            <a:r>
              <a:rPr b="0" lang="en-US" sz="1800" spc="-1" strike="noStrike">
                <a:solidFill>
                  <a:srgbClr val="111111"/>
                </a:solidFill>
                <a:latin typeface="Arial"/>
                <a:ea typeface="Arial"/>
              </a:rPr>
              <a:t>. </a:t>
            </a:r>
            <a:r>
              <a:rPr b="0" lang="ko" sz="1800" spc="-1" strike="noStrike">
                <a:solidFill>
                  <a:srgbClr val="111111"/>
                </a:solidFill>
                <a:latin typeface="Arial"/>
                <a:ea typeface="Arial"/>
              </a:rPr>
              <a:t>작은 외란 정도는 제어한다</a:t>
            </a:r>
            <a:r>
              <a:rPr b="0" lang="en-US" sz="1800" spc="-1" strike="noStrike">
                <a:solidFill>
                  <a:srgbClr val="111111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95000"/>
              </a:lnSpc>
              <a:buClr>
                <a:srgbClr val="111111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111111"/>
                </a:solidFill>
                <a:latin typeface="Arial"/>
                <a:ea typeface="Arial"/>
              </a:rPr>
              <a:t>RFID</a:t>
            </a:r>
            <a:r>
              <a:rPr b="0" lang="ko" sz="1800" spc="-1" strike="noStrike">
                <a:solidFill>
                  <a:srgbClr val="111111"/>
                </a:solidFill>
                <a:latin typeface="Arial"/>
                <a:ea typeface="Arial"/>
              </a:rPr>
              <a:t>를 통해 사용자를 인식한다</a:t>
            </a:r>
            <a:r>
              <a:rPr b="0" lang="en-US" sz="1800" spc="-1" strike="noStrike">
                <a:solidFill>
                  <a:srgbClr val="111111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95000"/>
              </a:lnSpc>
              <a:buClr>
                <a:srgbClr val="111111"/>
              </a:buClr>
              <a:buFont typeface="Arial"/>
              <a:buAutoNum type="arabicPeriod"/>
            </a:pPr>
            <a:r>
              <a:rPr b="0" lang="ko" sz="1800" spc="-1" strike="noStrike">
                <a:solidFill>
                  <a:srgbClr val="111111"/>
                </a:solidFill>
                <a:latin typeface="Arial"/>
                <a:ea typeface="Arial"/>
              </a:rPr>
              <a:t>무선 컨트롤러의 상하좌우 버튼을 누르면 기계가 해당 방향으로 움직인다</a:t>
            </a:r>
            <a:r>
              <a:rPr b="0" lang="en-US" sz="1800" spc="-1" strike="noStrike">
                <a:solidFill>
                  <a:srgbClr val="111111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95000"/>
              </a:lnSpc>
              <a:buClr>
                <a:srgbClr val="111111"/>
              </a:buClr>
              <a:buFont typeface="Arial"/>
              <a:buAutoNum type="arabicPeriod"/>
            </a:pPr>
            <a:r>
              <a:rPr b="0" lang="ko" sz="1800" spc="-1" strike="noStrike">
                <a:solidFill>
                  <a:srgbClr val="111111"/>
                </a:solidFill>
                <a:latin typeface="Arial"/>
                <a:ea typeface="Arial"/>
              </a:rPr>
              <a:t>기계의 움직임과 읽어들인 센서 정보를 </a:t>
            </a:r>
            <a:r>
              <a:rPr b="0" lang="en-US" sz="1800" spc="-1" strike="noStrike">
                <a:solidFill>
                  <a:srgbClr val="111111"/>
                </a:solidFill>
                <a:latin typeface="Arial"/>
                <a:ea typeface="Arial"/>
              </a:rPr>
              <a:t>DB</a:t>
            </a:r>
            <a:r>
              <a:rPr b="0" lang="ko" sz="1800" spc="-1" strike="noStrike">
                <a:solidFill>
                  <a:srgbClr val="111111"/>
                </a:solidFill>
                <a:latin typeface="Arial"/>
                <a:ea typeface="Arial"/>
              </a:rPr>
              <a:t>에 로깅한다</a:t>
            </a:r>
            <a:r>
              <a:rPr b="0" lang="en-US" sz="1800" spc="-1" strike="noStrike">
                <a:solidFill>
                  <a:srgbClr val="111111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title"/>
          </p:nvPr>
        </p:nvSpPr>
        <p:spPr>
          <a:xfrm>
            <a:off x="311760" y="26478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Segway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와 차이점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311760" y="3303000"/>
            <a:ext cx="8520120" cy="1577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segway: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사용자가 유선으로 기기를 제어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현 프로젝트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무인이동체를 무선 통신으로 제어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MPU - PID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제어 왜 못넣었나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일단 아직 불안정함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방향키 입력으로 움직이는 동시에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PID 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제어를 해야하는 건데 아직 지식이 부족해서 시나리오를 어떻게 짜야할지 모르겠다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또한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ESP32-S3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에 적용시키면 라이브러리 충돌이 나서 해당 코드를 적용할 수 없었음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코드설명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- WIFI AP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Google Shape;326;p42" descr=""/>
          <p:cNvPicPr/>
          <p:nvPr/>
        </p:nvPicPr>
        <p:blipFill>
          <a:blip r:embed="rId1"/>
          <a:stretch/>
        </p:blipFill>
        <p:spPr>
          <a:xfrm>
            <a:off x="2540520" y="1017720"/>
            <a:ext cx="2457720" cy="3820680"/>
          </a:xfrm>
          <a:prstGeom prst="rect">
            <a:avLst/>
          </a:prstGeom>
          <a:ln w="0">
            <a:noFill/>
          </a:ln>
        </p:spPr>
      </p:pic>
      <p:sp>
        <p:nvSpPr>
          <p:cNvPr id="288" name="Google Shape;327;p42"/>
          <p:cNvSpPr/>
          <p:nvPr/>
        </p:nvSpPr>
        <p:spPr>
          <a:xfrm>
            <a:off x="311760" y="1418760"/>
            <a:ext cx="184608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MOVE a,USER hong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9" name="Google Shape;328;p42"/>
          <p:cNvSpPr/>
          <p:nvPr/>
        </p:nvSpPr>
        <p:spPr>
          <a:xfrm>
            <a:off x="2158200" y="1602000"/>
            <a:ext cx="672120" cy="6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Google Shape;329;p42" descr=""/>
          <p:cNvPicPr/>
          <p:nvPr/>
        </p:nvPicPr>
        <p:blipFill>
          <a:blip r:embed="rId2"/>
          <a:stretch/>
        </p:blipFill>
        <p:spPr>
          <a:xfrm>
            <a:off x="5136480" y="1017720"/>
            <a:ext cx="3206520" cy="3820680"/>
          </a:xfrm>
          <a:prstGeom prst="rect">
            <a:avLst/>
          </a:prstGeom>
          <a:ln w="0">
            <a:noFill/>
          </a:ln>
        </p:spPr>
      </p:pic>
      <p:sp>
        <p:nvSpPr>
          <p:cNvPr id="291" name="Google Shape;330;p42"/>
          <p:cNvSpPr/>
          <p:nvPr/>
        </p:nvSpPr>
        <p:spPr>
          <a:xfrm>
            <a:off x="5128560" y="2843280"/>
            <a:ext cx="3206520" cy="30492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코드설명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- Client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3" name="Google Shape;336;p43" descr=""/>
          <p:cNvPicPr/>
          <p:nvPr/>
        </p:nvPicPr>
        <p:blipFill>
          <a:blip r:embed="rId1"/>
          <a:stretch/>
        </p:blipFill>
        <p:spPr>
          <a:xfrm>
            <a:off x="2889360" y="1017720"/>
            <a:ext cx="3364920" cy="389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DB Table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구성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Google Shape;342;p44" descr=""/>
          <p:cNvPicPr/>
          <p:nvPr/>
        </p:nvPicPr>
        <p:blipFill>
          <a:blip r:embed="rId1"/>
          <a:stretch/>
        </p:blipFill>
        <p:spPr>
          <a:xfrm>
            <a:off x="2610000" y="101160"/>
            <a:ext cx="4503600" cy="494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0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DBConnector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클라스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- initialize / connect / disconnect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Google Shape;348;p45" descr=""/>
          <p:cNvPicPr/>
          <p:nvPr/>
        </p:nvPicPr>
        <p:blipFill>
          <a:blip r:embed="rId1"/>
          <a:stretch/>
        </p:blipFill>
        <p:spPr>
          <a:xfrm>
            <a:off x="2024640" y="1089000"/>
            <a:ext cx="5094000" cy="405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DBConnector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클라스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- insert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함수 예시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Google Shape;354;p46" descr=""/>
          <p:cNvPicPr/>
          <p:nvPr/>
        </p:nvPicPr>
        <p:blipFill>
          <a:blip r:embed="rId1"/>
          <a:stretch/>
        </p:blipFill>
        <p:spPr>
          <a:xfrm>
            <a:off x="0" y="1239480"/>
            <a:ext cx="9143640" cy="266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DBConnector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클라스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- fetch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함수 예시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Google Shape;360;p47" descr=""/>
          <p:cNvPicPr/>
          <p:nvPr/>
        </p:nvPicPr>
        <p:blipFill>
          <a:blip r:embed="rId1"/>
          <a:stretch/>
        </p:blipFill>
        <p:spPr>
          <a:xfrm>
            <a:off x="299880" y="1152360"/>
            <a:ext cx="8543520" cy="399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764100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결과물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- DB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Google Shape;366;p48" descr=""/>
          <p:cNvPicPr/>
          <p:nvPr/>
        </p:nvPicPr>
        <p:blipFill>
          <a:blip r:embed="rId1"/>
          <a:stretch/>
        </p:blipFill>
        <p:spPr>
          <a:xfrm>
            <a:off x="239040" y="1681200"/>
            <a:ext cx="2279160" cy="2991960"/>
          </a:xfrm>
          <a:prstGeom prst="rect">
            <a:avLst/>
          </a:prstGeom>
          <a:ln w="0">
            <a:noFill/>
          </a:ln>
        </p:spPr>
      </p:pic>
      <p:pic>
        <p:nvPicPr>
          <p:cNvPr id="304" name="Google Shape;367;p48" descr=""/>
          <p:cNvPicPr/>
          <p:nvPr/>
        </p:nvPicPr>
        <p:blipFill>
          <a:blip r:embed="rId2"/>
          <a:srcRect l="0" t="14586" r="0" b="0"/>
          <a:stretch/>
        </p:blipFill>
        <p:spPr>
          <a:xfrm>
            <a:off x="2584080" y="1681200"/>
            <a:ext cx="3937320" cy="2991960"/>
          </a:xfrm>
          <a:prstGeom prst="rect">
            <a:avLst/>
          </a:prstGeom>
          <a:ln w="0">
            <a:noFill/>
          </a:ln>
        </p:spPr>
      </p:pic>
      <p:pic>
        <p:nvPicPr>
          <p:cNvPr id="305" name="Google Shape;368;p48" descr=""/>
          <p:cNvPicPr/>
          <p:nvPr/>
        </p:nvPicPr>
        <p:blipFill>
          <a:blip r:embed="rId3"/>
          <a:srcRect l="0" t="18036" r="0" b="0"/>
          <a:stretch/>
        </p:blipFill>
        <p:spPr>
          <a:xfrm>
            <a:off x="6587640" y="1681200"/>
            <a:ext cx="2316960" cy="2991960"/>
          </a:xfrm>
          <a:prstGeom prst="rect">
            <a:avLst/>
          </a:prstGeom>
          <a:ln w="0">
            <a:noFill/>
          </a:ln>
        </p:spPr>
      </p:pic>
      <p:sp>
        <p:nvSpPr>
          <p:cNvPr id="306" name="Google Shape;369;p48"/>
          <p:cNvSpPr/>
          <p:nvPr/>
        </p:nvSpPr>
        <p:spPr>
          <a:xfrm>
            <a:off x="489600" y="1241640"/>
            <a:ext cx="177804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Table : rfid_tag_log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7" name="Google Shape;370;p48"/>
          <p:cNvSpPr/>
          <p:nvPr/>
        </p:nvSpPr>
        <p:spPr>
          <a:xfrm>
            <a:off x="3682800" y="1241640"/>
            <a:ext cx="177804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Table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: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mpu6050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8" name="Google Shape;371;p48"/>
          <p:cNvSpPr/>
          <p:nvPr/>
        </p:nvSpPr>
        <p:spPr>
          <a:xfrm>
            <a:off x="6876000" y="1241640"/>
            <a:ext cx="177804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Table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: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motor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시연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Google Shape;377;p49" descr=""/>
          <p:cNvPicPr/>
          <p:nvPr/>
        </p:nvPicPr>
        <p:blipFill>
          <a:blip r:embed="rId1"/>
          <a:stretch/>
        </p:blipFill>
        <p:spPr>
          <a:xfrm>
            <a:off x="1147680" y="1017720"/>
            <a:ext cx="5620680" cy="421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시연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2" name="Google Shape;383;p50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465560" y="235080"/>
            <a:ext cx="6544080" cy="490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시나리오 구현에 필요한 기술들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9" name="Google Shape;81;p16"/>
          <p:cNvGraphicFramePr/>
          <p:nvPr/>
        </p:nvGraphicFramePr>
        <p:xfrm>
          <a:off x="2694240" y="1432080"/>
          <a:ext cx="4029120" cy="3417480"/>
        </p:xfrm>
        <a:graphic>
          <a:graphicData uri="http://schemas.openxmlformats.org/drawingml/2006/table">
            <a:tbl>
              <a:tblPr/>
              <a:tblGrid>
                <a:gridCol w="2014560"/>
                <a:gridCol w="2014560"/>
              </a:tblGrid>
              <a:tr h="5695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밸런스 유지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95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MPU6050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기울기 감지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95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WIFI AP, Socket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무선 통신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95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PyQt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반응형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95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DB (MySQL)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telemetry </a:t>
                      </a: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로깅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988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L298N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모터제어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프로젝트로 얻은 것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990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66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서영 </a:t>
            </a:r>
            <a:endParaRPr b="0" lang="en-US" sz="257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모터를 </a:t>
            </a:r>
            <a:r>
              <a:rPr b="0" lang="en-US" sz="2570" spc="-1" strike="noStrike">
                <a:solidFill>
                  <a:srgbClr val="595959"/>
                </a:solidFill>
                <a:latin typeface="Arial"/>
                <a:ea typeface="Arial"/>
              </a:rPr>
              <a:t>PID tuning</a:t>
            </a: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을 통해 제어하려면 많은 배경지식이 필요하다 절실히 느낌</a:t>
            </a:r>
            <a:endParaRPr b="0" lang="en-US" sz="257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다음에는 물성을 수식화된 시스템으로  </a:t>
            </a:r>
            <a:r>
              <a:rPr b="0" lang="en-US" sz="2570" spc="-1" strike="noStrike">
                <a:solidFill>
                  <a:srgbClr val="595959"/>
                </a:solidFill>
                <a:latin typeface="Arial"/>
                <a:ea typeface="Arial"/>
              </a:rPr>
              <a:t>PID tuning</a:t>
            </a: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을 해보고 싶음</a:t>
            </a:r>
            <a:endParaRPr b="0" lang="en-US" sz="257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하드웨어의 특성과 한계를 폭 넓게 이해하기</a:t>
            </a:r>
            <a:endParaRPr b="0" lang="en-US" sz="257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여러 통신 기술에 대해 얇고 넓게 알게됨</a:t>
            </a:r>
            <a:endParaRPr b="0" lang="en-US" sz="2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2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홍기</a:t>
            </a:r>
            <a:endParaRPr b="0" lang="en-US" sz="257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570" spc="-1" strike="noStrike">
                <a:solidFill>
                  <a:srgbClr val="595959"/>
                </a:solidFill>
                <a:latin typeface="Arial"/>
                <a:ea typeface="Arial"/>
              </a:rPr>
              <a:t>MCU</a:t>
            </a: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와의 통신에서 어떤 공부를 해야할지 감이 옴</a:t>
            </a:r>
            <a:r>
              <a:rPr b="0" lang="en-US" sz="257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257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570" spc="-1" strike="noStrike">
                <a:solidFill>
                  <a:srgbClr val="595959"/>
                </a:solidFill>
                <a:latin typeface="Arial"/>
                <a:ea typeface="Arial"/>
              </a:rPr>
              <a:t>ESP32-S3</a:t>
            </a: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와 같은 생소한 </a:t>
            </a:r>
            <a:r>
              <a:rPr b="0" lang="en-US" sz="2570" spc="-1" strike="noStrike">
                <a:solidFill>
                  <a:srgbClr val="595959"/>
                </a:solidFill>
                <a:latin typeface="Arial"/>
                <a:ea typeface="Arial"/>
              </a:rPr>
              <a:t>MCU</a:t>
            </a: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를 다룰 때 제품 설명서를 어떻게 읽고 사용해야할지 조금 이해함</a:t>
            </a:r>
            <a:r>
              <a:rPr b="0" lang="en-US" sz="257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257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납땜이 매우매우매우매우매우매우 중요했음</a:t>
            </a:r>
            <a:r>
              <a:rPr b="0" lang="en-US" sz="2570" spc="-1" strike="noStrike">
                <a:solidFill>
                  <a:srgbClr val="595959"/>
                </a:solidFill>
                <a:latin typeface="Arial"/>
                <a:ea typeface="Arial"/>
              </a:rPr>
              <a:t>. </a:t>
            </a:r>
            <a:r>
              <a:rPr b="0" lang="ko" sz="2570" spc="-1" strike="noStrike">
                <a:solidFill>
                  <a:srgbClr val="595959"/>
                </a:solidFill>
                <a:latin typeface="Arial"/>
                <a:ea typeface="Arial"/>
              </a:rPr>
              <a:t>지금은 개인이 쓸 정도는 할 수 있게 되었음</a:t>
            </a:r>
            <a:r>
              <a:rPr b="0" lang="en-US" sz="257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25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결과물 피드백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반성 시간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QT 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키로거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DB 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생성 안함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Socket 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통신 잘못된 사용으로 인한 패킷 드랍 현상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의 핀을 납땜을 해놓지 않으니 센서가 제대로 인식되지 않아 제어하는데 어려움이 많았음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길어진 기능 구현 기간으로 인해 더 다양한 상세 시나리오에 도달하지 못함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하드웨어 구성이 기능 구현에 무리가 없는지 사전 확인이 부족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센서 사용법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, 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전장 설계 등등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+"/>
              <a:tabLst>
                <a:tab algn="l" pos="0"/>
              </a:tabLst>
            </a:pP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다음 프로젝트는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4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인 구성으로…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+"/>
              <a:tabLst>
                <a:tab algn="l" pos="0"/>
              </a:tabLst>
            </a:pP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테스트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MCU</a:t>
            </a:r>
            <a:r>
              <a:rPr b="0" lang="ko" sz="1800" spc="-1" strike="noStrike">
                <a:solidFill>
                  <a:srgbClr val="595959"/>
                </a:solidFill>
                <a:latin typeface="Arial"/>
                <a:ea typeface="Arial"/>
              </a:rPr>
              <a:t>도 같은걸로 구매…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역할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18" name="Google Shape;401;p53"/>
          <p:cNvGraphicFramePr/>
          <p:nvPr/>
        </p:nvGraphicFramePr>
        <p:xfrm>
          <a:off x="1398600" y="1284480"/>
          <a:ext cx="6346440" cy="774720"/>
        </p:xfrm>
        <a:graphic>
          <a:graphicData uri="http://schemas.openxmlformats.org/drawingml/2006/table">
            <a:tbl>
              <a:tblPr/>
              <a:tblGrid>
                <a:gridCol w="4334040"/>
                <a:gridCol w="2012400"/>
              </a:tblGrid>
              <a:tr h="456120"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DC</a:t>
                      </a: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모터 제어 로직 제작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문서영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456120"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Segway </a:t>
                      </a: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설계 및 전장 구성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문서영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456120"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MPU6050 </a:t>
                      </a: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센싱 로직 제작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문서영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456120"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PyQt </a:t>
                      </a: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프로그램 제작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조홍기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456120"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RFID-RC522 </a:t>
                      </a: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센싱 로직 제작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조홍기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456120"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DB </a:t>
                      </a: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및 쿼리 조회 로직 제작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문서영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456120"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ESP32 (</a:t>
                      </a: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유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/</a:t>
                      </a: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무선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)</a:t>
                      </a: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통신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조홍기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456120"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테스트 및 디버깅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공동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456120"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발표자료 제작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 lIns="63360" rIns="63360" tIns="63360" bIns="63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8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공동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/>
          </p:nvPr>
        </p:nvSpPr>
        <p:spPr>
          <a:xfrm>
            <a:off x="311760" y="86364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ctr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ko" sz="3200" spc="-1" strike="noStrike">
                <a:solidFill>
                  <a:srgbClr val="595959"/>
                </a:solidFill>
                <a:latin typeface="Arial"/>
                <a:ea typeface="Arial"/>
              </a:rPr>
              <a:t>감사합니다 </a:t>
            </a:r>
            <a:r>
              <a:rPr b="0" lang="en-US" sz="3200" spc="-1" strike="noStrike">
                <a:solidFill>
                  <a:srgbClr val="595959"/>
                </a:solidFill>
                <a:latin typeface="Arial"/>
                <a:ea typeface="Arial"/>
              </a:rPr>
              <a:t>:)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❤️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H/W Requirements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1" name="Google Shape;87;p17"/>
          <p:cNvGraphicFramePr/>
          <p:nvPr/>
        </p:nvGraphicFramePr>
        <p:xfrm>
          <a:off x="478440" y="1017720"/>
          <a:ext cx="8186760" cy="3573720"/>
        </p:xfrm>
        <a:graphic>
          <a:graphicData uri="http://schemas.openxmlformats.org/drawingml/2006/table">
            <a:tbl>
              <a:tblPr/>
              <a:tblGrid>
                <a:gridCol w="3387240"/>
                <a:gridCol w="4799520"/>
              </a:tblGrid>
              <a:tr h="6339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ESP32-S3 N16R8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WiFi + Bluetooth + BLE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MCU module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339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GY-521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(MPU 6050)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Gyroscope + Accelerometer + </a:t>
                      </a:r>
                      <a:r>
                        <a:rPr b="0" lang="en-US" sz="1600" spc="-1" strike="noStrike">
                          <a:solidFill>
                            <a:srgbClr val="11111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</a:rPr>
                        <a:t>Thermometer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339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NP01D-288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Motor + Gearbox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(Gear Ratio 1:288)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339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2A L298N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모터드라이버 모듈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Dual H-Bridge Motor Driver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(Bi-directional)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334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Wheels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66pi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334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Battery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1.5V x 4 pc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334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RFID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MFRC522 (card / tag / scanner)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Body Design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3" name="Google Shape;93;p18"/>
          <p:cNvGrpSpPr/>
          <p:nvPr/>
        </p:nvGrpSpPr>
        <p:grpSpPr>
          <a:xfrm>
            <a:off x="1378080" y="1545480"/>
            <a:ext cx="6387480" cy="3175560"/>
            <a:chOff x="1378080" y="1545480"/>
            <a:chExt cx="6387480" cy="3175560"/>
          </a:xfrm>
        </p:grpSpPr>
        <p:sp>
          <p:nvSpPr>
            <p:cNvPr id="104" name="Google Shape;94;p18"/>
            <p:cNvSpPr/>
            <p:nvPr/>
          </p:nvSpPr>
          <p:spPr>
            <a:xfrm>
              <a:off x="1378080" y="3847320"/>
              <a:ext cx="517680" cy="873720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Google Shape;95;p18"/>
            <p:cNvSpPr/>
            <p:nvPr/>
          </p:nvSpPr>
          <p:spPr>
            <a:xfrm>
              <a:off x="7247880" y="3847320"/>
              <a:ext cx="517680" cy="873720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Google Shape;96;p18"/>
            <p:cNvSpPr/>
            <p:nvPr/>
          </p:nvSpPr>
          <p:spPr>
            <a:xfrm>
              <a:off x="1896480" y="3574800"/>
              <a:ext cx="5351040" cy="360000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Google Shape;97;p18"/>
            <p:cNvSpPr/>
            <p:nvPr/>
          </p:nvSpPr>
          <p:spPr>
            <a:xfrm>
              <a:off x="1896480" y="3704760"/>
              <a:ext cx="799200" cy="425520"/>
            </a:xfrm>
            <a:prstGeom prst="rect">
              <a:avLst/>
            </a:prstGeom>
            <a:solidFill>
              <a:srgbClr val="fff2cc"/>
            </a:solidFill>
            <a:ln w="38100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Motor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08" name="Google Shape;98;p18"/>
            <p:cNvSpPr/>
            <p:nvPr/>
          </p:nvSpPr>
          <p:spPr>
            <a:xfrm>
              <a:off x="6448320" y="3704760"/>
              <a:ext cx="799200" cy="425520"/>
            </a:xfrm>
            <a:prstGeom prst="rect">
              <a:avLst/>
            </a:prstGeom>
            <a:solidFill>
              <a:srgbClr val="fff2cc"/>
            </a:solidFill>
            <a:ln w="38100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Motor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09" name="Google Shape;99;p18"/>
            <p:cNvSpPr/>
            <p:nvPr/>
          </p:nvSpPr>
          <p:spPr>
            <a:xfrm>
              <a:off x="2581560" y="3149640"/>
              <a:ext cx="1555200" cy="425520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Battery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(1.5V * 4)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10" name="Google Shape;100;p18"/>
            <p:cNvSpPr/>
            <p:nvPr/>
          </p:nvSpPr>
          <p:spPr>
            <a:xfrm>
              <a:off x="1896480" y="2185200"/>
              <a:ext cx="202320" cy="1389240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Google Shape;101;p18"/>
            <p:cNvSpPr/>
            <p:nvPr/>
          </p:nvSpPr>
          <p:spPr>
            <a:xfrm>
              <a:off x="1896480" y="1825200"/>
              <a:ext cx="5351040" cy="360000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Google Shape;102;p18"/>
            <p:cNvSpPr/>
            <p:nvPr/>
          </p:nvSpPr>
          <p:spPr>
            <a:xfrm>
              <a:off x="7044840" y="2185200"/>
              <a:ext cx="202320" cy="1389240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Google Shape;103;p18"/>
            <p:cNvSpPr/>
            <p:nvPr/>
          </p:nvSpPr>
          <p:spPr>
            <a:xfrm>
              <a:off x="2759040" y="2864880"/>
              <a:ext cx="1225080" cy="279360"/>
            </a:xfrm>
            <a:prstGeom prst="rect">
              <a:avLst/>
            </a:prstGeom>
            <a:solidFill>
              <a:srgbClr val="fff2cc"/>
            </a:solidFill>
            <a:ln w="38100">
              <a:solidFill>
                <a:srgbClr val="ffd9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L298N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14" name="Google Shape;104;p18"/>
            <p:cNvSpPr/>
            <p:nvPr/>
          </p:nvSpPr>
          <p:spPr>
            <a:xfrm>
              <a:off x="4978440" y="3295440"/>
              <a:ext cx="1225080" cy="279360"/>
            </a:xfrm>
            <a:prstGeom prst="rect">
              <a:avLst/>
            </a:prstGeom>
            <a:solidFill>
              <a:srgbClr val="6d9eeb"/>
            </a:solidFill>
            <a:ln w="28575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ESP32-S3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15" name="Google Shape;105;p18"/>
            <p:cNvSpPr/>
            <p:nvPr/>
          </p:nvSpPr>
          <p:spPr>
            <a:xfrm>
              <a:off x="4055400" y="1545480"/>
              <a:ext cx="1032480" cy="279360"/>
            </a:xfrm>
            <a:prstGeom prst="rect">
              <a:avLst/>
            </a:prstGeom>
            <a:solidFill>
              <a:srgbClr val="b6d7a8"/>
            </a:solidFill>
            <a:ln w="28575">
              <a:solidFill>
                <a:srgbClr val="93c4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MPU6050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16" name="Google Shape;106;p18"/>
            <p:cNvSpPr/>
            <p:nvPr/>
          </p:nvSpPr>
          <p:spPr>
            <a:xfrm>
              <a:off x="5415480" y="1545480"/>
              <a:ext cx="1345680" cy="279360"/>
            </a:xfrm>
            <a:prstGeom prst="rect">
              <a:avLst/>
            </a:prstGeom>
            <a:solidFill>
              <a:srgbClr val="6d9eeb"/>
            </a:solidFill>
            <a:ln w="28575">
              <a:solidFill>
                <a:srgbClr val="4a86e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UNO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17" name="Google Shape;107;p18"/>
            <p:cNvSpPr/>
            <p:nvPr/>
          </p:nvSpPr>
          <p:spPr>
            <a:xfrm>
              <a:off x="2382480" y="1545480"/>
              <a:ext cx="1345680" cy="279360"/>
            </a:xfrm>
            <a:prstGeom prst="rect">
              <a:avLst/>
            </a:prstGeom>
            <a:solidFill>
              <a:srgbClr val="b6d7a8"/>
            </a:solidFill>
            <a:ln w="28575">
              <a:solidFill>
                <a:srgbClr val="93c4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RFID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MFRC522 (card / tag / scanner)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Google Shape;113;p19" descr=""/>
          <p:cNvPicPr/>
          <p:nvPr/>
        </p:nvPicPr>
        <p:blipFill>
          <a:blip r:embed="rId1"/>
          <a:stretch/>
        </p:blipFill>
        <p:spPr>
          <a:xfrm>
            <a:off x="1055160" y="1130400"/>
            <a:ext cx="3567960" cy="3567960"/>
          </a:xfrm>
          <a:prstGeom prst="rect">
            <a:avLst/>
          </a:prstGeom>
          <a:ln w="0">
            <a:noFill/>
          </a:ln>
        </p:spPr>
      </p:pic>
      <p:pic>
        <p:nvPicPr>
          <p:cNvPr id="120" name="Google Shape;114;p19" descr=""/>
          <p:cNvPicPr/>
          <p:nvPr/>
        </p:nvPicPr>
        <p:blipFill>
          <a:blip r:embed="rId2"/>
          <a:stretch/>
        </p:blipFill>
        <p:spPr>
          <a:xfrm>
            <a:off x="4935240" y="1906200"/>
            <a:ext cx="3896640" cy="150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L298N Dual H-Bridge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Google Shape;120;p20" descr=""/>
          <p:cNvPicPr/>
          <p:nvPr/>
        </p:nvPicPr>
        <p:blipFill>
          <a:blip r:embed="rId1"/>
          <a:stretch/>
        </p:blipFill>
        <p:spPr>
          <a:xfrm>
            <a:off x="0" y="1366560"/>
            <a:ext cx="7306920" cy="3776400"/>
          </a:xfrm>
          <a:prstGeom prst="rect">
            <a:avLst/>
          </a:prstGeom>
          <a:ln w="0">
            <a:noFill/>
          </a:ln>
        </p:spPr>
      </p:pic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7523280" y="1831320"/>
            <a:ext cx="1458360" cy="3066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*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IN1 &amp; IN2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Motor 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*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IN3 &amp; IN4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Motor 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Google Shape;122;p20"/>
          <p:cNvSpPr/>
          <p:nvPr/>
        </p:nvSpPr>
        <p:spPr>
          <a:xfrm>
            <a:off x="74880" y="4652640"/>
            <a:ext cx="387900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credit:</a:t>
            </a:r>
            <a:r>
              <a:rPr b="0" lang="en-US" sz="1200" spc="-1" strike="noStrike" u="sng">
                <a:solidFill>
                  <a:srgbClr val="ffffff"/>
                </a:solidFill>
                <a:uFillTx/>
                <a:latin typeface="Arial"/>
                <a:ea typeface="Arial"/>
                <a:hlinkClick r:id="rId2"/>
              </a:rPr>
              <a:t>https://www.youtube.com/watch?v=ygrsIqWOh3Y&amp;t=679s&amp;ab_channel=DroneBotWorkshop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IMU (GY-521 MPU6050)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Google Shape;128;p21" descr=""/>
          <p:cNvPicPr/>
          <p:nvPr/>
        </p:nvPicPr>
        <p:blipFill>
          <a:blip r:embed="rId1"/>
          <a:srcRect l="26451" t="14989" r="22539" b="14933"/>
          <a:stretch/>
        </p:blipFill>
        <p:spPr>
          <a:xfrm rot="16200000">
            <a:off x="295560" y="1853280"/>
            <a:ext cx="2701440" cy="208764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29;p21" descr=""/>
          <p:cNvPicPr/>
          <p:nvPr/>
        </p:nvPicPr>
        <p:blipFill>
          <a:blip r:embed="rId2"/>
          <a:stretch/>
        </p:blipFill>
        <p:spPr>
          <a:xfrm>
            <a:off x="5061600" y="2441880"/>
            <a:ext cx="4082040" cy="270144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2967480" y="1152360"/>
            <a:ext cx="58644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accelerometer, gyroscope, temperature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6 Degree of Freedom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Complete Range of Movement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3-axis translational motion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3-axis rotational motion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Euler angles: yaw, pitch, roll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2023-11-07T10:09:20Z</dcterms:modified>
  <cp:revision>2</cp:revision>
  <dc:subject/>
  <dc:title/>
</cp:coreProperties>
</file>